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64" r:id="rId4"/>
  </p:sldMasterIdLst>
  <p:notesMasterIdLst>
    <p:notesMasterId r:id="rId23"/>
  </p:notesMasterIdLst>
  <p:handoutMasterIdLst>
    <p:handoutMasterId r:id="rId24"/>
  </p:handoutMasterIdLst>
  <p:sldIdLst>
    <p:sldId id="256" r:id="rId5"/>
    <p:sldId id="340" r:id="rId6"/>
    <p:sldId id="364" r:id="rId7"/>
    <p:sldId id="382" r:id="rId8"/>
    <p:sldId id="383" r:id="rId9"/>
    <p:sldId id="338" r:id="rId10"/>
    <p:sldId id="384" r:id="rId11"/>
    <p:sldId id="385" r:id="rId12"/>
    <p:sldId id="365" r:id="rId13"/>
    <p:sldId id="386" r:id="rId14"/>
    <p:sldId id="387" r:id="rId15"/>
    <p:sldId id="373" r:id="rId16"/>
    <p:sldId id="376" r:id="rId17"/>
    <p:sldId id="333" r:id="rId18"/>
    <p:sldId id="336" r:id="rId19"/>
    <p:sldId id="377" r:id="rId20"/>
    <p:sldId id="378" r:id="rId21"/>
    <p:sldId id="379" r:id="rId22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">
          <p15:clr>
            <a:srgbClr val="A4A3A4"/>
          </p15:clr>
        </p15:guide>
        <p15:guide id="2" orient="horz" pos="1236">
          <p15:clr>
            <a:srgbClr val="A4A3A4"/>
          </p15:clr>
        </p15:guide>
        <p15:guide id="3" orient="horz" pos="1079">
          <p15:clr>
            <a:srgbClr val="A4A3A4"/>
          </p15:clr>
        </p15:guide>
        <p15:guide id="4" orient="horz" pos="4206">
          <p15:clr>
            <a:srgbClr val="A4A3A4"/>
          </p15:clr>
        </p15:guide>
        <p15:guide id="5" orient="horz" pos="773">
          <p15:clr>
            <a:srgbClr val="A4A3A4"/>
          </p15:clr>
        </p15:guide>
        <p15:guide id="6" pos="112">
          <p15:clr>
            <a:srgbClr val="A4A3A4"/>
          </p15:clr>
        </p15:guide>
        <p15:guide id="7" pos="2824">
          <p15:clr>
            <a:srgbClr val="A4A3A4"/>
          </p15:clr>
        </p15:guide>
        <p15:guide id="8" pos="2936">
          <p15:clr>
            <a:srgbClr val="A4A3A4"/>
          </p15:clr>
        </p15:guide>
        <p15:guide id="9" pos="3389">
          <p15:clr>
            <a:srgbClr val="A4A3A4"/>
          </p15:clr>
        </p15:guide>
        <p15:guide id="10" pos="3502">
          <p15:clr>
            <a:srgbClr val="A4A3A4"/>
          </p15:clr>
        </p15:guide>
        <p15:guide id="11" pos="3953">
          <p15:clr>
            <a:srgbClr val="A4A3A4"/>
          </p15:clr>
        </p15:guide>
        <p15:guide id="12" pos="4067">
          <p15:clr>
            <a:srgbClr val="A4A3A4"/>
          </p15:clr>
        </p15:guide>
        <p15:guide id="13" pos="4517">
          <p15:clr>
            <a:srgbClr val="A4A3A4"/>
          </p15:clr>
        </p15:guide>
        <p15:guide id="14" pos="4630">
          <p15:clr>
            <a:srgbClr val="A4A3A4"/>
          </p15:clr>
        </p15:guide>
        <p15:guide id="15" pos="5082">
          <p15:clr>
            <a:srgbClr val="A4A3A4"/>
          </p15:clr>
        </p15:guide>
        <p15:guide id="16" pos="5196">
          <p15:clr>
            <a:srgbClr val="A4A3A4"/>
          </p15:clr>
        </p15:guide>
        <p15:guide id="17" pos="5646">
          <p15:clr>
            <a:srgbClr val="A4A3A4"/>
          </p15:clr>
        </p15:guide>
        <p15:guide id="18" pos="2373">
          <p15:clr>
            <a:srgbClr val="A4A3A4"/>
          </p15:clr>
        </p15:guide>
        <p15:guide id="19" pos="1693">
          <p15:clr>
            <a:srgbClr val="A4A3A4"/>
          </p15:clr>
        </p15:guide>
        <p15:guide id="20" pos="2258">
          <p15:clr>
            <a:srgbClr val="A4A3A4"/>
          </p15:clr>
        </p15:guide>
        <p15:guide id="21" pos="1809">
          <p15:clr>
            <a:srgbClr val="A4A3A4"/>
          </p15:clr>
        </p15:guide>
        <p15:guide id="22" pos="1243">
          <p15:clr>
            <a:srgbClr val="A4A3A4"/>
          </p15:clr>
        </p15:guide>
        <p15:guide id="23" pos="1128">
          <p15:clr>
            <a:srgbClr val="A4A3A4"/>
          </p15:clr>
        </p15:guide>
        <p15:guide id="24" pos="564">
          <p15:clr>
            <a:srgbClr val="A4A3A4"/>
          </p15:clr>
        </p15:guide>
        <p15:guide id="25" pos="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3333"/>
    <a:srgbClr val="5F5F5F"/>
    <a:srgbClr val="CC99FF"/>
    <a:srgbClr val="FFFF99"/>
    <a:srgbClr val="9999FF"/>
    <a:srgbClr val="55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7791" autoAdjust="0"/>
  </p:normalViewPr>
  <p:slideViewPr>
    <p:cSldViewPr snapToGrid="0" snapToObjects="1">
      <p:cViewPr varScale="1">
        <p:scale>
          <a:sx n="142" d="100"/>
          <a:sy n="142" d="100"/>
        </p:scale>
        <p:origin x="486" y="126"/>
      </p:cViewPr>
      <p:guideLst>
        <p:guide orient="horz" pos="114"/>
        <p:guide orient="horz" pos="1236"/>
        <p:guide orient="horz" pos="1079"/>
        <p:guide orient="horz" pos="4206"/>
        <p:guide orient="horz" pos="773"/>
        <p:guide pos="112"/>
        <p:guide pos="2824"/>
        <p:guide pos="2936"/>
        <p:guide pos="3389"/>
        <p:guide pos="3502"/>
        <p:guide pos="3953"/>
        <p:guide pos="4067"/>
        <p:guide pos="4517"/>
        <p:guide pos="4630"/>
        <p:guide pos="5082"/>
        <p:guide pos="5196"/>
        <p:guide pos="5646"/>
        <p:guide pos="2373"/>
        <p:guide pos="1693"/>
        <p:guide pos="2258"/>
        <p:guide pos="1809"/>
        <p:guide pos="1243"/>
        <p:guide pos="1128"/>
        <p:guide pos="564"/>
        <p:guide pos="6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B9E7306B-1849-1642-83CD-33830B42A4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9FDA3322-4079-BF4A-9D9D-8E40754E09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4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15E97467-056E-E244-B20D-F2C91E7BC69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7393551E-C1F7-3449-9D64-1DB59B6C6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2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Hinweis auf Kantonsseite</a:t>
            </a:r>
            <a:r>
              <a:rPr lang="de-CH" baseline="0" dirty="0"/>
              <a:t> </a:t>
            </a:r>
          </a:p>
          <a:p>
            <a:endParaRPr lang="de-CH" baseline="0" dirty="0"/>
          </a:p>
          <a:p>
            <a:r>
              <a:rPr lang="de-CH" baseline="0" dirty="0"/>
              <a:t>Weitere Informationen zu den Angeboten der Sek II (Berufsbildung und Mittelschulen) – heute geht es um die Mittelschulen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2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Verschiedene Maturitätstypen</a:t>
            </a:r>
            <a:r>
              <a:rPr lang="de-CH" baseline="0" dirty="0"/>
              <a:t> </a:t>
            </a:r>
          </a:p>
          <a:p>
            <a:endParaRPr lang="de-CH" baseline="0" dirty="0"/>
          </a:p>
          <a:p>
            <a:r>
              <a:rPr lang="de-CH" baseline="0" dirty="0"/>
              <a:t>Wir erklären den gymnasialen Weg (4 Jahre + anschl. Studium)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4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Konkret – gesamtes Fächerangebot </a:t>
            </a:r>
          </a:p>
          <a:p>
            <a:endParaRPr lang="de-CH" dirty="0"/>
          </a:p>
          <a:p>
            <a:r>
              <a:rPr lang="de-CH" dirty="0"/>
              <a:t>NEU Informatik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5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Wahlbereich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Kein Anspruch auf Schule </a:t>
            </a:r>
          </a:p>
          <a:p>
            <a:r>
              <a:rPr lang="de-CH" dirty="0"/>
              <a:t>Anspruch auf Schwerpunktfach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912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97527"/>
            <a:ext cx="8785225" cy="7153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1"/>
            <a:ext cx="8785224" cy="740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77799" y="1962150"/>
            <a:ext cx="8785226" cy="4714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6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061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1141522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503978"/>
            <a:ext cx="8640000" cy="206408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 dirty="0">
                <a:latin typeface="+mj-lt"/>
              </a:rPr>
              <a:t>Untertitel (16pt normal)</a:t>
            </a:r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747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2 Zeil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026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34816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3178" y="1297510"/>
            <a:ext cx="8640000" cy="416551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 dirty="0">
                <a:latin typeface="+mj-lt"/>
              </a:rPr>
              <a:t>Untertitel (16pt normal)</a:t>
            </a:r>
          </a:p>
          <a:p>
            <a:pPr lvl="0"/>
            <a:r>
              <a:rPr lang="de-CH" sz="1600" dirty="0">
                <a:latin typeface="+mj-lt"/>
              </a:rPr>
              <a:t>Zweite Zeile</a:t>
            </a:r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211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0" y="1962151"/>
            <a:ext cx="4302125" cy="4714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>
              <a:lnSpc>
                <a:spcPct val="90000"/>
              </a:lnSpc>
              <a:buFont typeface="+mj-lt"/>
              <a:buAutoNum type="arabicPeriod"/>
              <a:defRPr sz="2500"/>
            </a:lvl1pPr>
          </a:lstStyle>
          <a:p>
            <a:pPr lvl="0"/>
            <a:r>
              <a:rPr lang="de-DE" dirty="0"/>
              <a:t>Inhalt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962150"/>
            <a:ext cx="4305300" cy="47148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60846"/>
            <a:ext cx="8785224" cy="7520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767138" y="1962150"/>
            <a:ext cx="519588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90000"/>
              </a:lnSpc>
              <a:spcAft>
                <a:spcPts val="800"/>
              </a:spcAft>
              <a:buNone/>
              <a:defRPr sz="25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eingeben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0"/>
            <a:ext cx="3406774" cy="4717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1"/>
            <a:ext cx="8785224" cy="47148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0"/>
            <a:ext cx="8785224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2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77799" y="1962150"/>
            <a:ext cx="8785226" cy="471487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</a:lstStyle>
          <a:p>
            <a:r>
              <a:rPr lang="de-DE"/>
              <a:t>Diagramm durch Klicken auf Symbol hinzufügen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799" y="1229298"/>
            <a:ext cx="8785225" cy="4836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Haupttitel/Untertitel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99" y="1962150"/>
            <a:ext cx="878522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800" y="186403"/>
            <a:ext cx="406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555959"/>
                </a:solidFill>
              </a:defRPr>
            </a:lvl1pPr>
          </a:lstStyle>
          <a:p>
            <a:fld id="{63343499-4781-8F47-9616-5D65C730EB5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5" y="186403"/>
            <a:ext cx="3959360" cy="8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5" r:id="rId1"/>
    <p:sldLayoutId id="2147493467" r:id="rId2"/>
    <p:sldLayoutId id="2147493473" r:id="rId3"/>
    <p:sldLayoutId id="2147493474" r:id="rId4"/>
    <p:sldLayoutId id="2147493466" r:id="rId5"/>
    <p:sldLayoutId id="2147493469" r:id="rId6"/>
    <p:sldLayoutId id="2147493470" r:id="rId7"/>
    <p:sldLayoutId id="2147493471" r:id="rId8"/>
  </p:sldLayoutIdLst>
  <p:hf hdr="0" ftr="0" dt="0"/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5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Schulen: Gymnasien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77799" y="180975"/>
            <a:ext cx="5013325" cy="175160"/>
          </a:xfrm>
        </p:spPr>
        <p:txBody>
          <a:bodyPr/>
          <a:lstStyle/>
          <a:p>
            <a:r>
              <a:rPr lang="de-CH" dirty="0"/>
              <a:t>Marc Rohner, Rektor Gymnasium Oberwil (</a:t>
            </a:r>
            <a:fld id="{4A784BCE-83D9-4ACE-A612-A4710001462E}" type="datetime2">
              <a:rPr lang="de-CH" smtClean="0"/>
              <a:t>Montag, 16. Oktober 2023</a:t>
            </a:fld>
            <a:r>
              <a:rPr lang="de-CH" dirty="0"/>
              <a:t>) </a:t>
            </a:r>
          </a:p>
          <a:p>
            <a:endParaRPr lang="de-CH" dirty="0"/>
          </a:p>
        </p:txBody>
      </p:sp>
      <p:pic>
        <p:nvPicPr>
          <p:cNvPr id="6" name="Bil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/>
          <a:stretch/>
        </p:blipFill>
        <p:spPr>
          <a:xfrm>
            <a:off x="-1589" y="1804416"/>
            <a:ext cx="9144000" cy="507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10</a:t>
            </a:fld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CH" altLang="de-DE" sz="2200" dirty="0"/>
          </a:p>
          <a:p>
            <a:r>
              <a:rPr lang="de-CH" altLang="de-DE" sz="2200" dirty="0"/>
              <a:t>Vertiefung in den Geistes- und Sozialwissenschaften: Politische Bildung (1 Semester), Globalisierung (1 Semester), Ethik (1 Jahr)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4474" y="1288212"/>
            <a:ext cx="8509110" cy="4770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de-CH" sz="2500" b="1" dirty="0"/>
              <a:t>Gymnasium Oberwil (schulspezifisch)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366F52-DC2E-45CC-936B-7FDD7289C4D3}"/>
              </a:ext>
            </a:extLst>
          </p:cNvPr>
          <p:cNvSpPr txBox="1"/>
          <p:nvPr/>
        </p:nvSpPr>
        <p:spPr>
          <a:xfrm>
            <a:off x="315857" y="3429000"/>
            <a:ext cx="8509110" cy="4770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de-CH" sz="2500" b="1" dirty="0"/>
              <a:t>Immersionsunterricht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1569C319-E493-408C-AD78-41970A2AC4EE}"/>
              </a:ext>
            </a:extLst>
          </p:cNvPr>
          <p:cNvSpPr txBox="1">
            <a:spLocks/>
          </p:cNvSpPr>
          <p:nvPr/>
        </p:nvSpPr>
        <p:spPr>
          <a:xfrm>
            <a:off x="177799" y="3686082"/>
            <a:ext cx="8785226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CH" altLang="de-DE" sz="2200" dirty="0"/>
          </a:p>
          <a:p>
            <a:r>
              <a:rPr lang="de-CH" altLang="de-DE" sz="2200" dirty="0"/>
              <a:t>Zusatzangebot </a:t>
            </a:r>
          </a:p>
          <a:p>
            <a:r>
              <a:rPr lang="de-CH" altLang="de-DE" sz="2200" dirty="0"/>
              <a:t>Drei bis vier Sachfächer auf Englisch (Mathematik, Geschichte, Biologie oder Geografie) </a:t>
            </a:r>
          </a:p>
          <a:p>
            <a:r>
              <a:rPr lang="de-CH" altLang="de-DE" sz="2200" dirty="0"/>
              <a:t>Wahl (Ergänzungsfach, Wahlkurs oder Maturaarbeit)</a:t>
            </a:r>
          </a:p>
          <a:p>
            <a:r>
              <a:rPr lang="de-CH" altLang="de-DE" sz="2200" dirty="0"/>
              <a:t>Ausweis: Zweisprachige Matur (bilinguale Matur)</a:t>
            </a:r>
          </a:p>
        </p:txBody>
      </p:sp>
    </p:spTree>
    <p:extLst>
      <p:ext uri="{BB962C8B-B14F-4D97-AF65-F5344CB8AC3E}">
        <p14:creationId xmlns:p14="http://schemas.microsoft.com/office/powerpoint/2010/main" val="236031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11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Schüler/in als Individuum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CH" altLang="de-DE" sz="2200" dirty="0"/>
          </a:p>
          <a:p>
            <a:r>
              <a:rPr lang="de-CH" altLang="de-DE" sz="2200" dirty="0"/>
              <a:t>Begabungen und </a:t>
            </a:r>
            <a:r>
              <a:rPr lang="de-CH" altLang="de-DE" sz="2200" b="1" dirty="0"/>
              <a:t>Begabtenförderung</a:t>
            </a:r>
            <a:r>
              <a:rPr lang="de-CH" altLang="de-DE" sz="2200" dirty="0"/>
              <a:t>: Zeit für eigene Ideen/Projekte</a:t>
            </a:r>
          </a:p>
          <a:p>
            <a:r>
              <a:rPr lang="de-CH" altLang="de-DE" sz="2200" b="1" dirty="0"/>
              <a:t>Dispensationen</a:t>
            </a:r>
            <a:r>
              <a:rPr lang="de-CH" altLang="de-DE" sz="2200" dirty="0"/>
              <a:t>: Individuallösung im Sport, wissenschaftliche Projekte ausserhalb der Schule, Musikhochschule, etc.</a:t>
            </a:r>
          </a:p>
          <a:p>
            <a:r>
              <a:rPr lang="de-CH" altLang="de-DE" sz="2200" b="1" dirty="0"/>
              <a:t>Förderangebote</a:t>
            </a:r>
            <a:r>
              <a:rPr lang="de-CH" altLang="de-DE" sz="2200" dirty="0"/>
              <a:t>: Lerncoaching, Unterstützungsangebote in Mathematik und Französisch</a:t>
            </a:r>
          </a:p>
          <a:p>
            <a:r>
              <a:rPr lang="de-CH" altLang="de-DE" sz="2200" b="1" dirty="0"/>
              <a:t>Ausgleich</a:t>
            </a:r>
            <a:r>
              <a:rPr lang="de-CH" altLang="de-DE" sz="2200" dirty="0"/>
              <a:t> durch musische Fächer: Bildnerisches Gestalten / Musik und Sport </a:t>
            </a:r>
          </a:p>
          <a:p>
            <a:r>
              <a:rPr lang="de-CH" altLang="de-DE" sz="2200" b="1" dirty="0"/>
              <a:t>Anlässe und Lager</a:t>
            </a:r>
            <a:r>
              <a:rPr lang="de-CH" altLang="de-DE" sz="2200" dirty="0"/>
              <a:t>:</a:t>
            </a:r>
            <a:r>
              <a:rPr lang="de-CH" altLang="de-DE" sz="2200" b="1" dirty="0"/>
              <a:t> </a:t>
            </a:r>
            <a:r>
              <a:rPr lang="de-CH" altLang="de-DE" sz="2200" dirty="0"/>
              <a:t>Theater, kulturelle Angebote, Mittagsforen, Reisen, Sportwoche, Fachtage in den Geistes- und Sozialwissenschaften sowie Naturwissenschaften</a:t>
            </a:r>
          </a:p>
        </p:txBody>
      </p:sp>
    </p:spTree>
    <p:extLst>
      <p:ext uri="{BB962C8B-B14F-4D97-AF65-F5344CB8AC3E}">
        <p14:creationId xmlns:p14="http://schemas.microsoft.com/office/powerpoint/2010/main" val="158751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887678"/>
            <a:ext cx="9144000" cy="49926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Anmeldung (neue Vorgehensweise)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Marc Rohner, Rektor (</a:t>
            </a:r>
            <a:fld id="{4A784BCE-83D9-4ACE-A612-A4710001462E}" type="datetime2">
              <a:rPr lang="de-CH" smtClean="0"/>
              <a:t>Montag, 16. Oktober 2023</a:t>
            </a:fld>
            <a:r>
              <a:rPr lang="de-CH" dirty="0"/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7408" y="5436269"/>
            <a:ext cx="8509110" cy="4770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de-CH" sz="2500" b="1" dirty="0"/>
              <a:t>Schwerpunktfach (A, B, G, I, L, M, R, S, W oder Z)</a:t>
            </a:r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177799" y="1962150"/>
            <a:ext cx="8785226" cy="4714875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CH" altLang="de-DE" sz="2200" dirty="0"/>
          </a:p>
          <a:p>
            <a:pPr marL="0" indent="0">
              <a:buNone/>
            </a:pPr>
            <a:r>
              <a:rPr lang="de-CH" altLang="de-DE" sz="2200" dirty="0"/>
              <a:t>Schwerpunktfach und Wahlpflichtfach </a:t>
            </a:r>
          </a:p>
        </p:txBody>
      </p:sp>
    </p:spTree>
    <p:extLst>
      <p:ext uri="{BB962C8B-B14F-4D97-AF65-F5344CB8AC3E}">
        <p14:creationId xmlns:p14="http://schemas.microsoft.com/office/powerpoint/2010/main" val="72614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13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Anmeldeverfahren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CH" altLang="de-DE" sz="2200" dirty="0"/>
          </a:p>
          <a:p>
            <a:r>
              <a:rPr lang="de-CH" altLang="de-DE" sz="2200" dirty="0"/>
              <a:t>Anmeldung Gymnasium = Bekenntnis zur breiten Allgemeinbildung </a:t>
            </a:r>
          </a:p>
          <a:p>
            <a:endParaRPr lang="de-CH" altLang="de-DE" sz="2200" dirty="0"/>
          </a:p>
          <a:p>
            <a:r>
              <a:rPr lang="de-CH" altLang="de-DE" sz="2200" dirty="0"/>
              <a:t>Anmeldung </a:t>
            </a:r>
            <a:r>
              <a:rPr lang="de-CH" altLang="de-DE" sz="2200" b="1" dirty="0"/>
              <a:t>elektronisch </a:t>
            </a:r>
            <a:r>
              <a:rPr lang="de-CH" altLang="de-DE" sz="2200" b="1" dirty="0">
                <a:sym typeface="Wingdings" panose="05000000000000000000" pitchFamily="2" charset="2"/>
              </a:rPr>
              <a:t> Schwerpunktfach und Wahlpflichtfach angeben </a:t>
            </a:r>
            <a:r>
              <a:rPr lang="de-CH" altLang="de-DE" sz="2200" dirty="0">
                <a:sym typeface="Wingdings" panose="05000000000000000000" pitchFamily="2" charset="2"/>
              </a:rPr>
              <a:t>(man kann auch ein zweites Schwerpunktfach angeben)  </a:t>
            </a:r>
            <a:endParaRPr lang="de-CH" altLang="de-DE" sz="2200" dirty="0"/>
          </a:p>
          <a:p>
            <a:endParaRPr lang="de-CH" altLang="de-DE" sz="2200" dirty="0">
              <a:sym typeface="Wingdings" panose="05000000000000000000" pitchFamily="2" charset="2"/>
            </a:endParaRPr>
          </a:p>
          <a:p>
            <a:r>
              <a:rPr lang="de-CH" altLang="de-DE" sz="2200" dirty="0">
                <a:sym typeface="Wingdings" panose="05000000000000000000" pitchFamily="2" charset="2"/>
              </a:rPr>
              <a:t>Vgl. Infoblatt (Website der Sekundarschulen)</a:t>
            </a:r>
            <a:endParaRPr lang="de-CH" altLang="de-DE" sz="2200" dirty="0"/>
          </a:p>
        </p:txBody>
      </p:sp>
    </p:spTree>
    <p:extLst>
      <p:ext uri="{BB962C8B-B14F-4D97-AF65-F5344CB8AC3E}">
        <p14:creationId xmlns:p14="http://schemas.microsoft.com/office/powerpoint/2010/main" val="71488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14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Diverses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77798" y="1962150"/>
            <a:ext cx="8890001" cy="4714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altLang="de-DE" sz="2200" b="1" dirty="0"/>
              <a:t>Beratungsgespräche im Bereich Musik und Bildnerisches Gestalten</a:t>
            </a:r>
          </a:p>
          <a:p>
            <a:r>
              <a:rPr lang="de-CH" altLang="de-DE" sz="2200" dirty="0"/>
              <a:t>Information/Beratung </a:t>
            </a:r>
            <a:r>
              <a:rPr lang="de-CH" altLang="de-DE" sz="2200" dirty="0">
                <a:cs typeface="Arial" panose="020B0604020202020204" pitchFamily="34" charset="0"/>
              </a:rPr>
              <a:t>≠ Prüfung </a:t>
            </a:r>
          </a:p>
          <a:p>
            <a:r>
              <a:rPr lang="de-CH" altLang="de-DE" sz="2200" dirty="0">
                <a:cs typeface="Arial" panose="020B0604020202020204" pitchFamily="34" charset="0"/>
              </a:rPr>
              <a:t>Musik (M): kurzes Vorspiel </a:t>
            </a:r>
            <a:r>
              <a:rPr lang="de-CH" altLang="de-DE" sz="2200" dirty="0">
                <a:solidFill>
                  <a:srgbClr val="FF0000"/>
                </a:solidFill>
                <a:cs typeface="Arial" panose="020B0604020202020204" pitchFamily="34" charset="0"/>
              </a:rPr>
              <a:t>(04.12.2023)</a:t>
            </a:r>
          </a:p>
          <a:p>
            <a:r>
              <a:rPr lang="de-CH" altLang="de-DE" sz="2200" dirty="0">
                <a:cs typeface="Arial" panose="020B0604020202020204" pitchFamily="34" charset="0"/>
              </a:rPr>
              <a:t>Bildnerisches Gestalten (Z): Mappe </a:t>
            </a:r>
            <a:r>
              <a:rPr lang="de-CH" altLang="de-DE" sz="2200" dirty="0">
                <a:solidFill>
                  <a:srgbClr val="FF0000"/>
                </a:solidFill>
                <a:cs typeface="Arial" panose="020B0604020202020204" pitchFamily="34" charset="0"/>
              </a:rPr>
              <a:t>(04.12.2023)</a:t>
            </a:r>
          </a:p>
          <a:p>
            <a:r>
              <a:rPr lang="de-CH" altLang="de-DE" sz="2200" dirty="0">
                <a:cs typeface="Arial" panose="020B0604020202020204" pitchFamily="34" charset="0"/>
              </a:rPr>
              <a:t>Formulare für Eignungsabklärung / Beratungsgespräch</a:t>
            </a:r>
          </a:p>
          <a:p>
            <a:endParaRPr lang="de-CH" altLang="de-DE" sz="2200" dirty="0">
              <a:cs typeface="Arial" panose="020B0604020202020204" pitchFamily="34" charset="0"/>
            </a:endParaRPr>
          </a:p>
          <a:p>
            <a:endParaRPr lang="de-CH" altLang="de-DE" sz="2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altLang="de-DE" sz="2200" b="1" dirty="0">
                <a:cs typeface="Arial" panose="020B0604020202020204" pitchFamily="34" charset="0"/>
              </a:rPr>
              <a:t>BYOD am Gymnasium </a:t>
            </a:r>
          </a:p>
          <a:p>
            <a:r>
              <a:rPr lang="de-CH" altLang="de-DE" sz="2200" dirty="0">
                <a:cs typeface="Arial" panose="020B0604020202020204" pitchFamily="34" charset="0"/>
              </a:rPr>
              <a:t>Vorgaben der Schulleitungskonferenz Gymnasien</a:t>
            </a:r>
            <a:r>
              <a:rPr lang="de-CH" altLang="de-DE" sz="2200" b="1" dirty="0">
                <a:cs typeface="Arial" panose="020B0604020202020204" pitchFamily="34" charset="0"/>
              </a:rPr>
              <a:t> </a:t>
            </a:r>
            <a:endParaRPr lang="de-CH" alt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405020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Informationsabend Gymnasium:                    Schwerpunktfächer und Immersion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Marc Rohner, Rektor (</a:t>
            </a:r>
            <a:fld id="{4A784BCE-83D9-4ACE-A612-A4710001462E}" type="datetime2">
              <a:rPr lang="de-CH" smtClean="0"/>
              <a:t>Montag, 16. Oktober 2023</a:t>
            </a:fld>
            <a:r>
              <a:rPr lang="de-CH" dirty="0"/>
              <a:t>)</a:t>
            </a:r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177799" y="1962150"/>
            <a:ext cx="8785226" cy="4714875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altLang="de-DE" sz="2200" b="1" dirty="0"/>
              <a:t>Datum: 	06. November 2023</a:t>
            </a:r>
          </a:p>
          <a:p>
            <a:pPr marL="0" indent="0">
              <a:buNone/>
            </a:pPr>
            <a:r>
              <a:rPr lang="de-CH" altLang="de-DE" sz="2200" b="1" dirty="0"/>
              <a:t>Zeit</a:t>
            </a:r>
            <a:r>
              <a:rPr lang="de-CH" altLang="de-DE" sz="2200" dirty="0"/>
              <a:t>: 		18.00 Uhr (Sekundarschulen Binningen und Allschwil)</a:t>
            </a:r>
          </a:p>
          <a:p>
            <a:pPr marL="0" indent="0">
              <a:buNone/>
            </a:pPr>
            <a:r>
              <a:rPr lang="de-CH" altLang="de-DE" sz="2200" dirty="0"/>
              <a:t>			19.15 Uhr (Sekundarschulen OZL, Therwil und Oberwil)</a:t>
            </a:r>
          </a:p>
          <a:p>
            <a:pPr marL="0" indent="0">
              <a:buNone/>
            </a:pPr>
            <a:r>
              <a:rPr lang="de-CH" altLang="de-DE" sz="2200" b="1" dirty="0"/>
              <a:t>Ort</a:t>
            </a:r>
            <a:r>
              <a:rPr lang="de-CH" altLang="de-DE" sz="2200" dirty="0"/>
              <a:t>:	 	Aula Gymnasium Oberwil</a:t>
            </a:r>
          </a:p>
          <a:p>
            <a:pPr marL="0" indent="0">
              <a:buNone/>
            </a:pPr>
            <a:endParaRPr lang="de-CH" altLang="de-DE" sz="400" dirty="0"/>
          </a:p>
        </p:txBody>
      </p:sp>
      <p:sp>
        <p:nvSpPr>
          <p:cNvPr id="4" name="Rechteck 3"/>
          <p:cNvSpPr/>
          <p:nvPr/>
        </p:nvSpPr>
        <p:spPr>
          <a:xfrm>
            <a:off x="1524725" y="46643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e-CH" altLang="de-DE" dirty="0"/>
              <a:t>vgl. www.gymoberwil&gt;maturabteilung</a:t>
            </a:r>
          </a:p>
          <a:p>
            <a:pPr>
              <a:spcBef>
                <a:spcPct val="0"/>
              </a:spcBef>
            </a:pPr>
            <a:r>
              <a:rPr lang="de-CH" altLang="de-DE" dirty="0"/>
              <a:t>Infoblatt - Sekundarschulen</a:t>
            </a:r>
          </a:p>
          <a:p>
            <a:pPr>
              <a:spcBef>
                <a:spcPct val="0"/>
              </a:spcBef>
            </a:pPr>
            <a:endParaRPr lang="de-CH" alt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4744017"/>
            <a:ext cx="1346925" cy="1933008"/>
          </a:xfrm>
          <a:prstGeom prst="rect">
            <a:avLst/>
          </a:prstGeom>
        </p:spPr>
      </p:pic>
      <p:pic>
        <p:nvPicPr>
          <p:cNvPr id="9" name="Picture 7" descr="Frag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5"/>
          <a:stretch>
            <a:fillRect/>
          </a:stretch>
        </p:blipFill>
        <p:spPr bwMode="auto">
          <a:xfrm>
            <a:off x="7353300" y="4744017"/>
            <a:ext cx="1609726" cy="19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9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Aufnahmebedingungen </a:t>
            </a:r>
            <a:r>
              <a:rPr lang="de-CH" dirty="0">
                <a:solidFill>
                  <a:srgbClr val="FF0000"/>
                </a:solidFill>
              </a:rPr>
              <a:t>Leistungszug 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77798" y="1962150"/>
            <a:ext cx="8966201" cy="4714875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de-CH" altLang="de-DE" sz="2400" b="1" dirty="0"/>
          </a:p>
          <a:p>
            <a:pPr>
              <a:buNone/>
            </a:pPr>
            <a:r>
              <a:rPr lang="de-CH" altLang="de-DE" sz="2400" b="1" dirty="0"/>
              <a:t>Notendurchschnitt und Punktesumme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400" b="1" dirty="0"/>
              <a:t>Notendurchschnitt </a:t>
            </a:r>
            <a:r>
              <a:rPr lang="de-DE" altLang="de-DE" sz="2400" b="1" dirty="0">
                <a:solidFill>
                  <a:srgbClr val="FF0000"/>
                </a:solidFill>
              </a:rPr>
              <a:t>mind. </a:t>
            </a:r>
            <a:r>
              <a:rPr lang="en-US" altLang="de-DE" sz="2400" b="1" dirty="0">
                <a:solidFill>
                  <a:srgbClr val="FF0000"/>
                </a:solidFill>
              </a:rPr>
              <a:t>Ø 4.0 </a:t>
            </a:r>
            <a:r>
              <a:rPr lang="en-US" altLang="de-DE" sz="2400" dirty="0"/>
              <a:t>der </a:t>
            </a:r>
            <a:r>
              <a:rPr lang="de-DE" altLang="de-DE" sz="2400" dirty="0"/>
              <a:t>promotionsrelevanten Fächern</a:t>
            </a:r>
          </a:p>
          <a:p>
            <a:pPr>
              <a:buFont typeface="Wingdings" charset="2"/>
              <a:buChar char="§"/>
            </a:pPr>
            <a:r>
              <a:rPr lang="de-CH" altLang="de-DE" sz="2400" b="1" dirty="0"/>
              <a:t>Punktesumme </a:t>
            </a:r>
            <a:r>
              <a:rPr lang="de-CH" altLang="de-DE" sz="2400" b="1" dirty="0">
                <a:solidFill>
                  <a:srgbClr val="FF0000"/>
                </a:solidFill>
              </a:rPr>
              <a:t>min. 34 </a:t>
            </a:r>
            <a:r>
              <a:rPr lang="de-CH" altLang="de-DE" sz="2400" dirty="0"/>
              <a:t>aus [E+F+B+P+2*D+2*M</a:t>
            </a:r>
            <a:r>
              <a:rPr lang="de-DE" altLang="de-DE" sz="2400" dirty="0"/>
              <a:t>]</a:t>
            </a:r>
          </a:p>
          <a:p>
            <a:pPr lvl="2">
              <a:buFont typeface="Wingdings" charset="2"/>
              <a:buChar char="§"/>
            </a:pPr>
            <a:r>
              <a:rPr lang="de-DE" altLang="de-DE" sz="2400" dirty="0"/>
              <a:t>…</a:t>
            </a:r>
            <a:r>
              <a:rPr lang="de-DE" altLang="de-DE" sz="2200" dirty="0"/>
              <a:t>einfach zählenden Fächern Englisch und Französisch</a:t>
            </a:r>
          </a:p>
          <a:p>
            <a:pPr lvl="2">
              <a:buFont typeface="Wingdings" charset="2"/>
              <a:buChar char="§"/>
            </a:pPr>
            <a:r>
              <a:rPr lang="de-DE" altLang="de-DE" sz="2200" dirty="0"/>
              <a:t>…doppelt zählenden Fächern Deutsch und Mathematik</a:t>
            </a:r>
          </a:p>
          <a:p>
            <a:pPr lvl="2">
              <a:buFont typeface="Wingdings" charset="2"/>
              <a:buChar char="§"/>
            </a:pPr>
            <a:r>
              <a:rPr lang="de-DE" altLang="de-DE" sz="2200" dirty="0"/>
              <a:t>…doppelt zählenden Notendurchschnitt Biologie, Chemie und Physik</a:t>
            </a:r>
          </a:p>
          <a:p>
            <a:pPr lvl="2">
              <a:buFont typeface="Wingdings" charset="2"/>
              <a:buChar char="§"/>
            </a:pPr>
            <a:endParaRPr lang="de-DE" altLang="de-DE" sz="2400" dirty="0"/>
          </a:p>
          <a:p>
            <a:pPr>
              <a:buFont typeface="Wingdings" charset="2"/>
              <a:buChar char="§"/>
            </a:pPr>
            <a:r>
              <a:rPr lang="de-DE" altLang="de-DE" sz="2400" dirty="0"/>
              <a:t>in beiden Zeugnissen  ► </a:t>
            </a:r>
            <a:r>
              <a:rPr lang="de-DE" altLang="de-DE" sz="2400" dirty="0" err="1"/>
              <a:t>def</a:t>
            </a:r>
            <a:r>
              <a:rPr lang="de-DE" altLang="de-DE" sz="2400" dirty="0"/>
              <a:t>. Aufnahme</a:t>
            </a:r>
          </a:p>
          <a:p>
            <a:pPr>
              <a:buFont typeface="Wingdings" charset="2"/>
              <a:buChar char="§"/>
            </a:pPr>
            <a:r>
              <a:rPr lang="de-DE" altLang="de-DE" sz="2400" dirty="0"/>
              <a:t>in einem Zeugnis         ► prov. Aufnahme</a:t>
            </a:r>
          </a:p>
          <a:p>
            <a:pPr>
              <a:buNone/>
            </a:pPr>
            <a:endParaRPr lang="de-DE" altLang="de-DE" sz="2400" dirty="0">
              <a:solidFill>
                <a:srgbClr val="FFFF00"/>
              </a:solidFill>
            </a:endParaRPr>
          </a:p>
          <a:p>
            <a:pPr>
              <a:buNone/>
            </a:pPr>
            <a:endParaRPr lang="de-CH" altLang="de-DE" sz="2400" dirty="0"/>
          </a:p>
        </p:txBody>
      </p:sp>
    </p:spTree>
    <p:extLst>
      <p:ext uri="{BB962C8B-B14F-4D97-AF65-F5344CB8AC3E}">
        <p14:creationId xmlns:p14="http://schemas.microsoft.com/office/powerpoint/2010/main" val="396309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17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Aufnahmebedingungen </a:t>
            </a:r>
            <a:r>
              <a:rPr lang="de-CH" dirty="0">
                <a:solidFill>
                  <a:srgbClr val="FF0000"/>
                </a:solidFill>
              </a:rPr>
              <a:t>Leistungszug 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77798" y="1962150"/>
            <a:ext cx="8966201" cy="4714875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de-CH" altLang="de-DE" sz="2400" b="1" dirty="0"/>
          </a:p>
          <a:p>
            <a:pPr>
              <a:buNone/>
            </a:pPr>
            <a:r>
              <a:rPr lang="de-CH" altLang="de-DE" sz="2400" b="1" dirty="0"/>
              <a:t>Notendurchschnitt und Punktesumme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400" b="1" dirty="0"/>
              <a:t>Notendurchschnitt </a:t>
            </a:r>
            <a:r>
              <a:rPr lang="de-DE" altLang="de-DE" sz="2400" b="1" dirty="0">
                <a:solidFill>
                  <a:srgbClr val="FF0000"/>
                </a:solidFill>
              </a:rPr>
              <a:t>mind. </a:t>
            </a:r>
            <a:r>
              <a:rPr lang="en-US" altLang="de-DE" sz="2400" b="1" dirty="0">
                <a:solidFill>
                  <a:srgbClr val="FF0000"/>
                </a:solidFill>
              </a:rPr>
              <a:t>Ø 5.0 </a:t>
            </a:r>
            <a:r>
              <a:rPr lang="en-US" altLang="de-DE" sz="2400" dirty="0"/>
              <a:t>der </a:t>
            </a:r>
            <a:r>
              <a:rPr lang="de-DE" altLang="de-DE" sz="2400" dirty="0"/>
              <a:t>promotionsrelevanten Fächern</a:t>
            </a:r>
          </a:p>
          <a:p>
            <a:pPr>
              <a:buFont typeface="Wingdings" charset="2"/>
              <a:buChar char="§"/>
            </a:pPr>
            <a:r>
              <a:rPr lang="de-CH" altLang="de-DE" sz="2400" b="1" dirty="0"/>
              <a:t>Punktesumme </a:t>
            </a:r>
            <a:r>
              <a:rPr lang="de-CH" altLang="de-DE" sz="2400" b="1" dirty="0">
                <a:solidFill>
                  <a:srgbClr val="FF0000"/>
                </a:solidFill>
              </a:rPr>
              <a:t>min. 40 </a:t>
            </a:r>
            <a:r>
              <a:rPr lang="de-CH" altLang="de-DE" sz="2400" dirty="0"/>
              <a:t>aus [E+F+B+P+2*D+2*M</a:t>
            </a:r>
            <a:r>
              <a:rPr lang="de-DE" altLang="de-DE" sz="2400" dirty="0"/>
              <a:t>]</a:t>
            </a:r>
          </a:p>
          <a:p>
            <a:pPr lvl="2">
              <a:buFont typeface="Wingdings" charset="2"/>
              <a:buChar char="§"/>
            </a:pPr>
            <a:r>
              <a:rPr lang="de-DE" altLang="de-DE" sz="2400" dirty="0"/>
              <a:t>…</a:t>
            </a:r>
            <a:r>
              <a:rPr lang="de-DE" altLang="de-DE" sz="2200" dirty="0"/>
              <a:t>einfach zählenden Fächern Englisch und Französisch</a:t>
            </a:r>
          </a:p>
          <a:p>
            <a:pPr lvl="2">
              <a:buFont typeface="Wingdings" charset="2"/>
              <a:buChar char="§"/>
            </a:pPr>
            <a:r>
              <a:rPr lang="de-DE" altLang="de-DE" sz="2200" dirty="0"/>
              <a:t>…doppelt zählenden Fächern Deutsch und Mathematik</a:t>
            </a:r>
          </a:p>
          <a:p>
            <a:pPr lvl="2">
              <a:buFont typeface="Wingdings" charset="2"/>
              <a:buChar char="§"/>
            </a:pPr>
            <a:r>
              <a:rPr lang="de-DE" altLang="de-DE" sz="2200" dirty="0"/>
              <a:t>…doppelt zählenden Notendurchschnitt Biologie, Chemie und Physik</a:t>
            </a:r>
          </a:p>
          <a:p>
            <a:pPr lvl="2">
              <a:buFont typeface="Wingdings" charset="2"/>
              <a:buChar char="§"/>
            </a:pPr>
            <a:endParaRPr lang="de-DE" altLang="de-DE" sz="2400" dirty="0"/>
          </a:p>
          <a:p>
            <a:pPr>
              <a:buFont typeface="Wingdings" charset="2"/>
              <a:buChar char="§"/>
            </a:pPr>
            <a:r>
              <a:rPr lang="de-DE" altLang="de-DE" sz="2400" dirty="0"/>
              <a:t>in beiden Zeugnissen  ► </a:t>
            </a:r>
            <a:r>
              <a:rPr lang="de-DE" altLang="de-DE" sz="2400" dirty="0" err="1"/>
              <a:t>def</a:t>
            </a:r>
            <a:r>
              <a:rPr lang="de-DE" altLang="de-DE" sz="2400" dirty="0"/>
              <a:t>. Aufnahme</a:t>
            </a:r>
          </a:p>
          <a:p>
            <a:pPr>
              <a:buFont typeface="Wingdings" charset="2"/>
              <a:buChar char="§"/>
            </a:pPr>
            <a:r>
              <a:rPr lang="de-DE" altLang="de-DE" sz="2400" dirty="0"/>
              <a:t>in einem Zeugnis         ► prov. Aufnahme</a:t>
            </a:r>
          </a:p>
          <a:p>
            <a:pPr>
              <a:buNone/>
            </a:pPr>
            <a:endParaRPr lang="de-DE" altLang="de-DE" sz="2400" dirty="0">
              <a:solidFill>
                <a:srgbClr val="FFFF00"/>
              </a:solidFill>
            </a:endParaRPr>
          </a:p>
          <a:p>
            <a:pPr>
              <a:buNone/>
            </a:pPr>
            <a:endParaRPr lang="de-CH" altLang="de-DE" sz="2400" dirty="0"/>
          </a:p>
        </p:txBody>
      </p:sp>
    </p:spTree>
    <p:extLst>
      <p:ext uri="{BB962C8B-B14F-4D97-AF65-F5344CB8AC3E}">
        <p14:creationId xmlns:p14="http://schemas.microsoft.com/office/powerpoint/2010/main" val="4265694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18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Aufnahmebedingungen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CH" altLang="de-DE" sz="2400" b="1" dirty="0"/>
          </a:p>
          <a:p>
            <a:pPr>
              <a:buFont typeface="Wingdings" charset="2"/>
              <a:buChar char="§"/>
            </a:pPr>
            <a:r>
              <a:rPr lang="de-DE" altLang="de-DE" sz="2400" dirty="0"/>
              <a:t>Provisorisch aufgenommene Schülerinnen und Schüler haben ein Jahr Zeit – wenn sie dann nicht befördert werden, können sie nicht repetieren. </a:t>
            </a:r>
          </a:p>
          <a:p>
            <a:pPr>
              <a:buNone/>
            </a:pPr>
            <a:endParaRPr lang="de-CH" altLang="de-DE" sz="2400" dirty="0"/>
          </a:p>
          <a:p>
            <a:pPr>
              <a:buNone/>
            </a:pPr>
            <a:endParaRPr lang="de-CH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24098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81000" y="0"/>
            <a:ext cx="8763000" cy="6526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8" descr="\\faintapbksd1\udata$\erkrohne\Desktop\Aufnahm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35364" r="1456"/>
          <a:stretch>
            <a:fillRect/>
          </a:stretch>
        </p:blipFill>
        <p:spPr bwMode="auto">
          <a:xfrm>
            <a:off x="381000" y="186403"/>
            <a:ext cx="7244149" cy="63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5364480" y="5547360"/>
            <a:ext cx="3572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b="1" dirty="0">
                <a:solidFill>
                  <a:srgbClr val="FF0000"/>
                </a:solidFill>
              </a:rPr>
              <a:t>www.baselland.ch</a:t>
            </a:r>
          </a:p>
        </p:txBody>
      </p:sp>
      <p:sp>
        <p:nvSpPr>
          <p:cNvPr id="3" name="Rechteck 2"/>
          <p:cNvSpPr/>
          <p:nvPr/>
        </p:nvSpPr>
        <p:spPr>
          <a:xfrm>
            <a:off x="465992" y="3903785"/>
            <a:ext cx="4774223" cy="6066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440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</a:t>
            </a:fld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582336" y="1712913"/>
            <a:ext cx="6581775" cy="4087590"/>
            <a:chOff x="1352550" y="1142778"/>
            <a:chExt cx="6438900" cy="465772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2550" y="1142778"/>
              <a:ext cx="6438900" cy="4657725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3754315" y="3436472"/>
              <a:ext cx="1802423" cy="70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FMS Fachmittelschulausweis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754315" y="4951680"/>
              <a:ext cx="1802423" cy="70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00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FMS</a:t>
              </a:r>
              <a:endParaRPr lang="de-CH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745523" y="4194076"/>
              <a:ext cx="1802423" cy="70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00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FMS</a:t>
              </a:r>
              <a:endParaRPr lang="de-CH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Geschweifte Klammer links 5"/>
          <p:cNvSpPr/>
          <p:nvPr/>
        </p:nvSpPr>
        <p:spPr>
          <a:xfrm rot="16200000">
            <a:off x="2857389" y="4084126"/>
            <a:ext cx="334108" cy="36927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309725" y="6200652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Allgemeinbildende Schulen (ohne Berufsabschluss)</a:t>
            </a:r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177801" y="972001"/>
            <a:ext cx="8785224" cy="740912"/>
          </a:xfrm>
        </p:spPr>
        <p:txBody>
          <a:bodyPr/>
          <a:lstStyle/>
          <a:p>
            <a:r>
              <a:rPr lang="de-CH" dirty="0"/>
              <a:t>Welche Maturität passt zu mir?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111" y="1942531"/>
            <a:ext cx="1505094" cy="2160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52475" y="1761710"/>
            <a:ext cx="2409825" cy="4438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461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wozu Gymnasium? – ewig Schule?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CH" altLang="de-DE" sz="2200" dirty="0"/>
          </a:p>
          <a:p>
            <a:r>
              <a:rPr lang="de-CH" altLang="de-DE" sz="2200" dirty="0"/>
              <a:t>Breite Allgemeinbildung</a:t>
            </a:r>
          </a:p>
          <a:p>
            <a:r>
              <a:rPr lang="de-CH" altLang="de-DE" sz="2200" dirty="0"/>
              <a:t>Vorbereitung auf Studium (Uni oder ETH)</a:t>
            </a:r>
          </a:p>
          <a:p>
            <a:r>
              <a:rPr lang="de-CH" altLang="de-DE" sz="2200" dirty="0"/>
              <a:t>Möglichkeiten offen halten</a:t>
            </a:r>
          </a:p>
          <a:p>
            <a:endParaRPr lang="de-CH" altLang="de-DE" sz="2200" dirty="0"/>
          </a:p>
          <a:p>
            <a:r>
              <a:rPr lang="de-CH" altLang="de-DE" sz="2200" dirty="0"/>
              <a:t>Eignung, Wille und Neugier</a:t>
            </a:r>
          </a:p>
          <a:p>
            <a:r>
              <a:rPr lang="de-CH" altLang="de-DE" sz="2200" dirty="0"/>
              <a:t>Zunehmende Selbständigkeit und Wahlmöglichkeiten</a:t>
            </a:r>
          </a:p>
          <a:p>
            <a:r>
              <a:rPr lang="de-CH" altLang="de-DE" sz="2200" dirty="0"/>
              <a:t>Unterrichtsfreie Zeit</a:t>
            </a:r>
          </a:p>
        </p:txBody>
      </p:sp>
    </p:spTree>
    <p:extLst>
      <p:ext uri="{BB962C8B-B14F-4D97-AF65-F5344CB8AC3E}">
        <p14:creationId xmlns:p14="http://schemas.microsoft.com/office/powerpoint/2010/main" val="329331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5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«wahnsinnig» streng? – lebensfern?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de-CH" altLang="de-DE" sz="2200" dirty="0"/>
          </a:p>
          <a:p>
            <a:r>
              <a:rPr lang="de-CH" altLang="de-DE" sz="2200" dirty="0"/>
              <a:t>Im Interesse der Schüler/innen</a:t>
            </a:r>
          </a:p>
          <a:p>
            <a:r>
              <a:rPr lang="de-CH" altLang="de-DE" sz="2200" dirty="0"/>
              <a:t>Ansprüche Hochschulen und Arbeitswelt (Studienerfolg)</a:t>
            </a:r>
          </a:p>
          <a:p>
            <a:endParaRPr lang="de-CH" altLang="de-DE" sz="2200" dirty="0"/>
          </a:p>
          <a:p>
            <a:r>
              <a:rPr lang="de-CH" altLang="de-DE" sz="2200" dirty="0"/>
              <a:t>Lernen </a:t>
            </a:r>
            <a:r>
              <a:rPr lang="de-CH" altLang="de-DE" sz="2200" dirty="0" err="1"/>
              <a:t>lernen</a:t>
            </a:r>
            <a:endParaRPr lang="de-CH" altLang="de-DE" sz="2200" dirty="0"/>
          </a:p>
          <a:p>
            <a:r>
              <a:rPr lang="de-CH" altLang="de-DE" sz="2200" dirty="0"/>
              <a:t>lebensferne Theorie</a:t>
            </a:r>
          </a:p>
          <a:p>
            <a:r>
              <a:rPr lang="de-CH" altLang="de-DE" sz="2200" dirty="0"/>
              <a:t>Überflüssiger Stoff</a:t>
            </a:r>
          </a:p>
          <a:p>
            <a:r>
              <a:rPr lang="de-CH" altLang="de-DE" sz="2200" dirty="0"/>
              <a:t>Nachdenken – nicht nur büffeln</a:t>
            </a:r>
          </a:p>
          <a:p>
            <a:r>
              <a:rPr lang="de-CH" altLang="de-DE" sz="2200" dirty="0"/>
              <a:t>«Nahrung für das Gehirn»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altLang="de-DE" sz="2200" dirty="0"/>
          </a:p>
        </p:txBody>
      </p:sp>
      <p:pic>
        <p:nvPicPr>
          <p:cNvPr id="5" name="Picture 17" descr="kopfherz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30" y="3531807"/>
            <a:ext cx="3240087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96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6</a:t>
            </a:fld>
            <a:endParaRPr lang="en-US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77801" y="972001"/>
            <a:ext cx="8785224" cy="740912"/>
          </a:xfrm>
        </p:spPr>
        <p:txBody>
          <a:bodyPr/>
          <a:lstStyle/>
          <a:p>
            <a:r>
              <a:rPr lang="de-CH" dirty="0"/>
              <a:t>Maturitätsschulen: Ausbildungsstruktur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845231"/>
            <a:ext cx="6773333" cy="304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111" y="1942531"/>
            <a:ext cx="15050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1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7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Breite Allgemeinbildung (keine Spezialisierung)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43D2FD7-5B13-4C85-992D-3A9092706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712913"/>
            <a:ext cx="7324435" cy="49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8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706442F-E7FF-457C-B0FD-5AED87B783C5}"/>
              </a:ext>
            </a:extLst>
          </p:cNvPr>
          <p:cNvSpPr txBox="1"/>
          <p:nvPr/>
        </p:nvSpPr>
        <p:spPr>
          <a:xfrm>
            <a:off x="216416" y="1039659"/>
            <a:ext cx="8509110" cy="4770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de-CH" sz="2500" b="1" dirty="0"/>
              <a:t>Schwerpunktfach (wählbar)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D4C5A102-D192-479C-9EE3-4D1232B371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416" y="1680933"/>
            <a:ext cx="8785226" cy="4714875"/>
          </a:xfrm>
        </p:spPr>
        <p:txBody>
          <a:bodyPr>
            <a:normAutofit/>
          </a:bodyPr>
          <a:lstStyle/>
          <a:p>
            <a:r>
              <a:rPr lang="de-CH" altLang="de-DE" sz="2000" dirty="0"/>
              <a:t>Angewandte Mathematik und Physik (A), Biologie und Chemie (B), Latein (L), Italienisch (I), Spanisch (S), Wirtschaft und Recht (W), Bildnerisches Gestalten (Z), Musik (M), </a:t>
            </a:r>
            <a:r>
              <a:rPr lang="de-CH" altLang="de-DE" sz="2000" i="1" dirty="0"/>
              <a:t>Griechisch (G) – nur in Liestal, Russisch (R) – nur in Münchenstein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F41D4B-5987-4420-9799-A7E99405C94F}"/>
              </a:ext>
            </a:extLst>
          </p:cNvPr>
          <p:cNvSpPr txBox="1"/>
          <p:nvPr/>
        </p:nvSpPr>
        <p:spPr>
          <a:xfrm>
            <a:off x="216416" y="2815435"/>
            <a:ext cx="8509110" cy="477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de-CH" sz="2500" b="1" dirty="0"/>
              <a:t>Ergänzungsfach/Wahlkurs (wählbar)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EBA8BE0-7F5E-4935-8AF9-587E26E008E1}"/>
              </a:ext>
            </a:extLst>
          </p:cNvPr>
          <p:cNvSpPr txBox="1">
            <a:spLocks/>
          </p:cNvSpPr>
          <p:nvPr/>
        </p:nvSpPr>
        <p:spPr>
          <a:xfrm>
            <a:off x="216416" y="3504708"/>
            <a:ext cx="8785226" cy="146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sz="2000" dirty="0"/>
              <a:t>Nebst Maturitätsfächer auch Zusatzfächer wie Wirtschaft und Recht, Philosophie, Pädagogik und Psychologie, Informatik, Religionswissenschaften, Sport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DB3A17-5182-4CB7-ADF0-A61CAB7ED3ED}"/>
              </a:ext>
            </a:extLst>
          </p:cNvPr>
          <p:cNvSpPr txBox="1"/>
          <p:nvPr/>
        </p:nvSpPr>
        <p:spPr>
          <a:xfrm>
            <a:off x="216416" y="4494504"/>
            <a:ext cx="8509110" cy="477054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de-CH" sz="2500" b="1" dirty="0"/>
              <a:t>Freifächer (freiwillig)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95889BAA-9C02-40A3-B4C9-1E1E65754923}"/>
              </a:ext>
            </a:extLst>
          </p:cNvPr>
          <p:cNvSpPr txBox="1">
            <a:spLocks/>
          </p:cNvSpPr>
          <p:nvPr/>
        </p:nvSpPr>
        <p:spPr>
          <a:xfrm>
            <a:off x="179387" y="5116264"/>
            <a:ext cx="8785226" cy="21286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altLang="de-DE" sz="2000" dirty="0"/>
              <a:t>Sprachen: Italienisch, Latein, Russisch, Sprachdiplome, Spanisch, etc.</a:t>
            </a:r>
          </a:p>
          <a:p>
            <a:r>
              <a:rPr lang="de-CH" altLang="de-DE" sz="2000" dirty="0"/>
              <a:t>Sport: Volleyball, Bergtouren, Schulhausmannschaften</a:t>
            </a:r>
          </a:p>
          <a:p>
            <a:r>
              <a:rPr lang="de-CH" altLang="de-DE" sz="2000" dirty="0"/>
              <a:t>Weitere Fächer wie Theater, Chor, </a:t>
            </a:r>
            <a:r>
              <a:rPr lang="de-CH" altLang="de-DE" sz="2000"/>
              <a:t>Band, </a:t>
            </a:r>
            <a:r>
              <a:rPr lang="de-CH" altLang="de-DE" sz="2000" dirty="0"/>
              <a:t>Philosophie, Pädagogik und Psychologie, Informatik, Religionswissenschaften</a:t>
            </a:r>
          </a:p>
        </p:txBody>
      </p:sp>
    </p:spTree>
    <p:extLst>
      <p:ext uri="{BB962C8B-B14F-4D97-AF65-F5344CB8AC3E}">
        <p14:creationId xmlns:p14="http://schemas.microsoft.com/office/powerpoint/2010/main" val="152240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Marc Rohner, Rektor (</a:t>
            </a:r>
            <a:fld id="{4A784BCE-83D9-4ACE-A612-A4710001462E}" type="datetime2">
              <a:rPr lang="de-CH" smtClean="0"/>
              <a:t>Montag, 16. Oktober 2023</a:t>
            </a:fld>
            <a:r>
              <a:rPr lang="de-CH" dirty="0"/>
              <a:t>)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" b="23243"/>
          <a:stretch/>
        </p:blipFill>
        <p:spPr>
          <a:xfrm>
            <a:off x="5024" y="1780032"/>
            <a:ext cx="9138976" cy="507796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CD7C210-B243-496E-A3B6-9E4DD7B1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99" y="997527"/>
            <a:ext cx="8785225" cy="715386"/>
          </a:xfrm>
        </p:spPr>
        <p:txBody>
          <a:bodyPr/>
          <a:lstStyle/>
          <a:p>
            <a:r>
              <a:rPr lang="de-CH" dirty="0"/>
              <a:t>Gymnasium Oberwil</a:t>
            </a:r>
          </a:p>
        </p:txBody>
      </p:sp>
    </p:spTree>
    <p:extLst>
      <p:ext uri="{BB962C8B-B14F-4D97-AF65-F5344CB8AC3E}">
        <p14:creationId xmlns:p14="http://schemas.microsoft.com/office/powerpoint/2010/main" val="3645628571"/>
      </p:ext>
    </p:extLst>
  </p:cSld>
  <p:clrMapOvr>
    <a:masterClrMapping/>
  </p:clrMapOvr>
</p:sld>
</file>

<file path=ppt/theme/theme1.xml><?xml version="1.0" encoding="utf-8"?>
<a:theme xmlns:a="http://schemas.openxmlformats.org/drawingml/2006/main" name="PPT_BKSD_Gymnasium_Oberwil_0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PPT_BKSD_Gymnasium_Oberwil_01</Template>
  <TotalTime>0</TotalTime>
  <Words>801</Words>
  <Application>Microsoft Office PowerPoint</Application>
  <PresentationFormat>Bildschirmpräsentation (4:3)</PresentationFormat>
  <Paragraphs>141</Paragraphs>
  <Slides>18</Slides>
  <Notes>5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PPT_BKSD_Gymnasium_Oberwil_01</vt:lpstr>
      <vt:lpstr>Weiterführende Schulen: Gymnasien</vt:lpstr>
      <vt:lpstr>PowerPoint-Präsentation</vt:lpstr>
      <vt:lpstr>Welche Maturität passt zu mir?</vt:lpstr>
      <vt:lpstr>wozu Gymnasium? – ewig Schule?</vt:lpstr>
      <vt:lpstr>«wahnsinnig» streng? – lebensfern?</vt:lpstr>
      <vt:lpstr>Maturitätsschulen: Ausbildungsstruktur</vt:lpstr>
      <vt:lpstr>Breite Allgemeinbildung (keine Spezialisierung)</vt:lpstr>
      <vt:lpstr>PowerPoint-Präsentation</vt:lpstr>
      <vt:lpstr>Gymnasium Oberwil</vt:lpstr>
      <vt:lpstr>PowerPoint-Präsentation</vt:lpstr>
      <vt:lpstr>Schüler/in als Individuum</vt:lpstr>
      <vt:lpstr>Anmeldung (neue Vorgehensweise) </vt:lpstr>
      <vt:lpstr>Anmeldeverfahren</vt:lpstr>
      <vt:lpstr>Diverses</vt:lpstr>
      <vt:lpstr>Informationsabend Gymnasium:                    Schwerpunktfächer und Immersion</vt:lpstr>
      <vt:lpstr>Aufnahmebedingungen Leistungszug P</vt:lpstr>
      <vt:lpstr>Aufnahmebedingungen Leistungszug E</vt:lpstr>
      <vt:lpstr>Aufnahmebedingungen</vt:lpstr>
    </vt:vector>
  </TitlesOfParts>
  <Company>Kantonale Verwaltungen 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Rohner, Marc BKSD</dc:creator>
  <cp:lastModifiedBy>Rohner, Marc (GymOW)</cp:lastModifiedBy>
  <cp:revision>89</cp:revision>
  <cp:lastPrinted>2019-09-03T10:47:20Z</cp:lastPrinted>
  <dcterms:created xsi:type="dcterms:W3CDTF">2017-01-25T14:17:35Z</dcterms:created>
  <dcterms:modified xsi:type="dcterms:W3CDTF">2023-10-16T13:47:14Z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