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4" r:id="rId4"/>
  </p:sldMasterIdLst>
  <p:notesMasterIdLst>
    <p:notesMasterId r:id="rId24"/>
  </p:notesMasterIdLst>
  <p:handoutMasterIdLst>
    <p:handoutMasterId r:id="rId25"/>
  </p:handoutMasterIdLst>
  <p:sldIdLst>
    <p:sldId id="369" r:id="rId5"/>
    <p:sldId id="340" r:id="rId6"/>
    <p:sldId id="341" r:id="rId7"/>
    <p:sldId id="358" r:id="rId8"/>
    <p:sldId id="344" r:id="rId9"/>
    <p:sldId id="345" r:id="rId10"/>
    <p:sldId id="346" r:id="rId11"/>
    <p:sldId id="359" r:id="rId12"/>
    <p:sldId id="360" r:id="rId13"/>
    <p:sldId id="361" r:id="rId14"/>
    <p:sldId id="365" r:id="rId15"/>
    <p:sldId id="349" r:id="rId16"/>
    <p:sldId id="350" r:id="rId17"/>
    <p:sldId id="363" r:id="rId18"/>
    <p:sldId id="368" r:id="rId19"/>
    <p:sldId id="352" r:id="rId20"/>
    <p:sldId id="364" r:id="rId21"/>
    <p:sldId id="355" r:id="rId22"/>
    <p:sldId id="356" r:id="rId23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1079">
          <p15:clr>
            <a:srgbClr val="A4A3A4"/>
          </p15:clr>
        </p15:guide>
        <p15:guide id="4" orient="horz" pos="4206">
          <p15:clr>
            <a:srgbClr val="A4A3A4"/>
          </p15:clr>
        </p15:guide>
        <p15:guide id="5" orient="horz" pos="773">
          <p15:clr>
            <a:srgbClr val="A4A3A4"/>
          </p15:clr>
        </p15:guide>
        <p15:guide id="6" pos="112">
          <p15:clr>
            <a:srgbClr val="A4A3A4"/>
          </p15:clr>
        </p15:guide>
        <p15:guide id="7" pos="2824">
          <p15:clr>
            <a:srgbClr val="A4A3A4"/>
          </p15:clr>
        </p15:guide>
        <p15:guide id="8" pos="2936">
          <p15:clr>
            <a:srgbClr val="A4A3A4"/>
          </p15:clr>
        </p15:guide>
        <p15:guide id="9" pos="3389">
          <p15:clr>
            <a:srgbClr val="A4A3A4"/>
          </p15:clr>
        </p15:guide>
        <p15:guide id="10" pos="3502">
          <p15:clr>
            <a:srgbClr val="A4A3A4"/>
          </p15:clr>
        </p15:guide>
        <p15:guide id="11" pos="3953">
          <p15:clr>
            <a:srgbClr val="A4A3A4"/>
          </p15:clr>
        </p15:guide>
        <p15:guide id="12" pos="4067">
          <p15:clr>
            <a:srgbClr val="A4A3A4"/>
          </p15:clr>
        </p15:guide>
        <p15:guide id="13" pos="4517">
          <p15:clr>
            <a:srgbClr val="A4A3A4"/>
          </p15:clr>
        </p15:guide>
        <p15:guide id="14" pos="4630">
          <p15:clr>
            <a:srgbClr val="A4A3A4"/>
          </p15:clr>
        </p15:guide>
        <p15:guide id="15" pos="5082">
          <p15:clr>
            <a:srgbClr val="A4A3A4"/>
          </p15:clr>
        </p15:guide>
        <p15:guide id="16" pos="5196">
          <p15:clr>
            <a:srgbClr val="A4A3A4"/>
          </p15:clr>
        </p15:guide>
        <p15:guide id="17" pos="5646">
          <p15:clr>
            <a:srgbClr val="A4A3A4"/>
          </p15:clr>
        </p15:guide>
        <p15:guide id="18" pos="2373">
          <p15:clr>
            <a:srgbClr val="A4A3A4"/>
          </p15:clr>
        </p15:guide>
        <p15:guide id="19" pos="1693">
          <p15:clr>
            <a:srgbClr val="A4A3A4"/>
          </p15:clr>
        </p15:guide>
        <p15:guide id="20" pos="2258">
          <p15:clr>
            <a:srgbClr val="A4A3A4"/>
          </p15:clr>
        </p15:guide>
        <p15:guide id="21" pos="1809">
          <p15:clr>
            <a:srgbClr val="A4A3A4"/>
          </p15:clr>
        </p15:guide>
        <p15:guide id="22" pos="1243">
          <p15:clr>
            <a:srgbClr val="A4A3A4"/>
          </p15:clr>
        </p15:guide>
        <p15:guide id="23" pos="1128">
          <p15:clr>
            <a:srgbClr val="A4A3A4"/>
          </p15:clr>
        </p15:guide>
        <p15:guide id="24" pos="564">
          <p15:clr>
            <a:srgbClr val="A4A3A4"/>
          </p15:clr>
        </p15:guide>
        <p15:guide id="25" pos="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FF"/>
    <a:srgbClr val="333333"/>
    <a:srgbClr val="5F5F5F"/>
    <a:srgbClr val="CC99FF"/>
    <a:srgbClr val="FFFF99"/>
    <a:srgbClr val="9999FF"/>
    <a:srgbClr val="55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7791" autoAdjust="0"/>
  </p:normalViewPr>
  <p:slideViewPr>
    <p:cSldViewPr snapToGrid="0" snapToObjects="1">
      <p:cViewPr varScale="1">
        <p:scale>
          <a:sx n="140" d="100"/>
          <a:sy n="140" d="100"/>
        </p:scale>
        <p:origin x="2370" y="132"/>
      </p:cViewPr>
      <p:guideLst>
        <p:guide orient="horz" pos="114"/>
        <p:guide orient="horz" pos="1236"/>
        <p:guide orient="horz" pos="1079"/>
        <p:guide orient="horz" pos="4206"/>
        <p:guide orient="horz" pos="773"/>
        <p:guide pos="112"/>
        <p:guide pos="2824"/>
        <p:guide pos="2936"/>
        <p:guide pos="3389"/>
        <p:guide pos="3502"/>
        <p:guide pos="3953"/>
        <p:guide pos="4067"/>
        <p:guide pos="4517"/>
        <p:guide pos="4630"/>
        <p:guide pos="5082"/>
        <p:guide pos="5196"/>
        <p:guide pos="5646"/>
        <p:guide pos="2373"/>
        <p:guide pos="1693"/>
        <p:guide pos="2258"/>
        <p:guide pos="1809"/>
        <p:guide pos="1243"/>
        <p:guide pos="1128"/>
        <p:guide pos="564"/>
        <p:guide pos="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B9E7306B-1849-1642-83CD-33830B42A47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9FDA3322-4079-BF4A-9D9D-8E40754E0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15E97467-056E-E244-B20D-F2C91E7BC69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7393551E-C1F7-3449-9D64-1DB59B6C6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Überfachliche Kompetenzen werden in schulhausspezifischen Unterrichtsgefässen wie: Klassenstunde, Berufsfeldmethoden, Klassenlager usw.  vermittelt.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912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97527"/>
            <a:ext cx="8785225" cy="715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BF02-A727-48D0-9F1A-8DF86100A88B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01.11.2023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>
                <a:solidFill>
                  <a:srgbClr val="000000"/>
                </a:solidFill>
              </a:rPr>
              <a:t>FMS am Gym Oberwil                Monika Lichtin, Konrektorin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D1C3-831B-4107-AD6D-D4DECB8169F7}" type="slidenum">
              <a:rPr lang="de-CH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3A76-BF22-4609-84AB-A11A9F763529}" type="datetime1">
              <a:rPr lang="de-DE" altLang="de-DE"/>
              <a:pPr>
                <a:defRPr/>
              </a:pPr>
              <a:t>01.11.2023</a:t>
            </a:fld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FMS am Gym Oberwil                Monika Lichtin, Konrektorin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9DEF-45CD-4661-98D6-1A089BF741B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0697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1"/>
            <a:ext cx="8785224" cy="74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8785226" cy="4714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061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1141522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503978"/>
            <a:ext cx="8640000" cy="206408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>
                <a:latin typeface="+mj-lt"/>
              </a:rPr>
              <a:t>Untertitel (16pt normal)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47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2 Zeil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026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34816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178" y="1297510"/>
            <a:ext cx="8640000" cy="41655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>
                <a:latin typeface="+mj-lt"/>
              </a:rPr>
              <a:t>Untertitel (16pt normal)</a:t>
            </a:r>
          </a:p>
          <a:p>
            <a:pPr lvl="0"/>
            <a:r>
              <a:rPr lang="de-CH" sz="1600" dirty="0">
                <a:latin typeface="+mj-lt"/>
              </a:rPr>
              <a:t>Zweite Zeile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21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962151"/>
            <a:ext cx="4302125" cy="471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 dirty="0"/>
              <a:t>Inhalt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962150"/>
            <a:ext cx="4305300" cy="4714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60846"/>
            <a:ext cx="8785224" cy="7520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767138" y="1962150"/>
            <a:ext cx="519588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eingeben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0"/>
            <a:ext cx="3406774" cy="4717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1"/>
            <a:ext cx="8785224" cy="4714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0"/>
            <a:ext cx="8785224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962150"/>
            <a:ext cx="8785226" cy="471487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/>
              <a:t>Diagramm durch Klicken auf Symbol 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3E136-BC45-44A9-84CB-29F93CF7A010}" type="datetime1">
              <a:rPr lang="de-DE" altLang="de-DE"/>
              <a:pPr>
                <a:defRPr/>
              </a:pPr>
              <a:t>01.11.2023</a:t>
            </a:fld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FMS am Gym Oberwil                Monika Lichtin, Konrektorin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F89F-B0A9-4AEF-9709-B062E641E18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6903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799" y="1229298"/>
            <a:ext cx="8785225" cy="4836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Haupttitel/Untertitel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99" y="1962150"/>
            <a:ext cx="878522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6403"/>
            <a:ext cx="406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5" y="186403"/>
            <a:ext cx="3959360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7" r:id="rId2"/>
    <p:sldLayoutId id="2147493473" r:id="rId3"/>
    <p:sldLayoutId id="2147493474" r:id="rId4"/>
    <p:sldLayoutId id="2147493466" r:id="rId5"/>
    <p:sldLayoutId id="2147493469" r:id="rId6"/>
    <p:sldLayoutId id="2147493470" r:id="rId7"/>
    <p:sldLayoutId id="2147493471" r:id="rId8"/>
    <p:sldLayoutId id="2147493475" r:id="rId9"/>
    <p:sldLayoutId id="2147493476" r:id="rId10"/>
    <p:sldLayoutId id="2147493477" r:id="rId11"/>
  </p:sldLayoutIdLst>
  <p:hf hdr="0" ftr="0" dt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Schulen: Fachmittelschule FMS BL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77799" y="180975"/>
            <a:ext cx="5013325" cy="175160"/>
          </a:xfrm>
        </p:spPr>
        <p:txBody>
          <a:bodyPr/>
          <a:lstStyle/>
          <a:p>
            <a:r>
              <a:rPr lang="de-CH" dirty="0"/>
              <a:t>Monika Lichtin, Konrektorin, Leiterin FMS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90335B-16F8-4925-18CF-14057B3B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1983329"/>
            <a:ext cx="8586118" cy="45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9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816850" y="296386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816850" y="431641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7816850" y="507206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816850" y="296386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816850" y="431641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816850" y="507206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132638" y="296386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132638" y="431641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graphicFrame>
        <p:nvGraphicFramePr>
          <p:cNvPr id="10553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05578"/>
              </p:ext>
            </p:extLst>
          </p:nvPr>
        </p:nvGraphicFramePr>
        <p:xfrm>
          <a:off x="362310" y="1026544"/>
          <a:ext cx="8255478" cy="5709734"/>
        </p:xfrm>
        <a:graphic>
          <a:graphicData uri="http://schemas.openxmlformats.org/drawingml/2006/table">
            <a:tbl>
              <a:tblPr/>
              <a:tblGrid>
                <a:gridCol w="217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14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1. </a:t>
                      </a: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Jahr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FMS BL</a:t>
                      </a:r>
                      <a:endParaRPr kumimoji="0" lang="de-CH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2. </a:t>
                      </a: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Jahr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 FMS BL</a:t>
                      </a:r>
                      <a:endParaRPr kumimoji="0" lang="de-CH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3. </a:t>
                      </a: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Jahr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 FMS BL</a:t>
                      </a:r>
                      <a:endParaRPr kumimoji="0" lang="de-CH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4.Jahr </a:t>
                      </a: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11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Stammfächer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Deutsch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Englisch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Französisch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Mathematik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Informatik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Wirtschaft &amp; Recht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Geschichte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Geographie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Bildnerisches Gestalten und Kunst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Musik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Stammfächer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Deutsch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Englisch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Französisch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Mathematik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Geschichte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Geographie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Bildnerisches Gestalten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Musik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Sport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Stammfächer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Deutsch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Englisch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Französisch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Mathematik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Geschichte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Geographie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Sport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8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Berufsfeldunterricht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Wahlangebot</a:t>
                      </a:r>
                      <a:r>
                        <a:rPr kumimoji="0" lang="en-GB" alt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4 </a:t>
                      </a:r>
                      <a:r>
                        <a:rPr kumimoji="0" lang="en-GB" altLang="de-DE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Lektionen</a:t>
                      </a:r>
                      <a:r>
                        <a:rPr kumimoji="0" lang="en-GB" alt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* </a:t>
                      </a:r>
                      <a:r>
                        <a:rPr kumimoji="0" lang="en-GB" altLang="de-DE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Berufsfeld</a:t>
                      </a:r>
                      <a:r>
                        <a:rPr kumimoji="0" lang="en-GB" alt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-Plus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(*BF </a:t>
                      </a:r>
                      <a:r>
                        <a:rPr kumimoji="0" lang="en-GB" altLang="de-DE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Pädagogik</a:t>
                      </a:r>
                      <a:r>
                        <a:rPr kumimoji="0" lang="en-GB" alt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: 2 </a:t>
                      </a:r>
                      <a:r>
                        <a:rPr kumimoji="0" lang="en-GB" altLang="de-DE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Lektionen</a:t>
                      </a:r>
                      <a:r>
                        <a:rPr kumimoji="0" lang="en-GB" alt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09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Berufsfeldunterricht</a:t>
                      </a:r>
                      <a:r>
                        <a:rPr kumimoji="0" lang="en-GB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1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Berufsfeldorientierung</a:t>
                      </a:r>
                      <a:endParaRPr kumimoji="0" lang="en-GB" alt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Berufsfeldwahl</a:t>
                      </a:r>
                      <a:r>
                        <a:rPr kumimoji="0" lang="en-GB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im</a:t>
                      </a:r>
                      <a:r>
                        <a:rPr kumimoji="0" lang="en-GB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Hinblick</a:t>
                      </a:r>
                      <a:r>
                        <a:rPr kumimoji="0" lang="en-GB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auf den BF-</a:t>
                      </a:r>
                      <a:r>
                        <a:rPr kumimoji="0" lang="en-GB" alt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Unterricht</a:t>
                      </a:r>
                      <a:r>
                        <a:rPr kumimoji="0" lang="en-GB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in 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2. und 3. </a:t>
                      </a:r>
                      <a:r>
                        <a:rPr kumimoji="0" lang="en-GB" alt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Klasse</a:t>
                      </a:r>
                      <a:endParaRPr kumimoji="0" lang="en-GB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PRAKTIKUM 3 </a:t>
                      </a:r>
                      <a:r>
                        <a:rPr kumimoji="0" lang="en-GB" alt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Wochen</a:t>
                      </a:r>
                      <a:endParaRPr kumimoji="0" lang="en-GB" alt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Berufsfeldmethoden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Selbständige Arbeit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Umwelt-/Sozialeinsatz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Sportwoche in Tenero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Projektartiges</a:t>
                      </a:r>
                      <a:r>
                        <a:rPr kumimoji="0" lang="en-GB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Arbeiten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Studienreise</a:t>
                      </a:r>
                      <a:endParaRPr kumimoji="0" lang="en-GB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5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Personal Skills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und 1 Woche Klassenlager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7132638" y="507206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 rot="-5400000">
            <a:off x="5762625" y="2957513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400" b="1"/>
              <a:t>Fachmaturitätsjahr</a:t>
            </a:r>
            <a:endParaRPr lang="de-CH" altLang="de-DE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Fachmaturitätszeugnis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 rot="-5400000">
            <a:off x="4980781" y="2988469"/>
            <a:ext cx="4824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400" b="1"/>
              <a:t>Abschlussprüfungen </a:t>
            </a:r>
            <a:endParaRPr lang="de-CH" altLang="de-DE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400" b="1"/>
              <a:t>FMS-Ausweis</a:t>
            </a:r>
            <a:endParaRPr lang="de-CH" altLang="de-DE" sz="1800"/>
          </a:p>
        </p:txBody>
      </p:sp>
      <p:pic>
        <p:nvPicPr>
          <p:cNvPr id="15" name="Picture 3" descr="flagge-basel-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0" y="180466"/>
            <a:ext cx="517717" cy="6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2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4A33A286-D190-48EB-ACD4-074FE1AF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" y="1028700"/>
            <a:ext cx="8785225" cy="68421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Berufsfeldunterricht</a:t>
            </a:r>
            <a:r>
              <a:rPr lang="en-US" dirty="0">
                <a:solidFill>
                  <a:schemeClr val="tx1"/>
                </a:solidFill>
              </a:rPr>
              <a:t> 2. und 3. </a:t>
            </a:r>
            <a:r>
              <a:rPr lang="en-US" dirty="0" err="1">
                <a:solidFill>
                  <a:schemeClr val="tx1"/>
                </a:solidFill>
              </a:rPr>
              <a:t>Klasse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78CFD94C-DD38-481A-9BD3-2B07E8A5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800" y="186403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15479DEF-45CD-4661-98D6-1A089BF741B3}" type="slidenum">
              <a:rPr lang="de-CH" altLang="de-DE"/>
              <a:pPr>
                <a:spcAft>
                  <a:spcPts val="600"/>
                </a:spcAft>
                <a:defRPr/>
              </a:pPr>
              <a:t>11</a:t>
            </a:fld>
            <a:endParaRPr lang="de-CH" altLang="de-DE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703263" y="3495438"/>
            <a:ext cx="8135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CH" altLang="de-DE" sz="2000" b="0" dirty="0">
                <a:latin typeface="Arial" charset="0"/>
                <a:cs typeface="Times New Roman" pitchFamily="18" charset="0"/>
              </a:rPr>
              <a:t>											</a:t>
            </a:r>
            <a:endParaRPr lang="de-CH" altLang="de-DE" sz="11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CH" altLang="de-DE" sz="2000" b="0" dirty="0">
                <a:latin typeface="Arial" charset="0"/>
                <a:cs typeface="Times New Roman" pitchFamily="18" charset="0"/>
              </a:rPr>
              <a:t>									 </a:t>
            </a:r>
            <a:endParaRPr lang="de-CH" altLang="de-DE" sz="1800" b="0" dirty="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AFFD64D-4E6F-4AB7-8D11-C23888D9F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71128"/>
              </p:ext>
            </p:extLst>
          </p:nvPr>
        </p:nvGraphicFramePr>
        <p:xfrm>
          <a:off x="514350" y="1981200"/>
          <a:ext cx="6729412" cy="3633790"/>
        </p:xfrm>
        <a:graphic>
          <a:graphicData uri="http://schemas.openxmlformats.org/drawingml/2006/table">
            <a:tbl>
              <a:tblPr/>
              <a:tblGrid>
                <a:gridCol w="1758279">
                  <a:extLst>
                    <a:ext uri="{9D8B030D-6E8A-4147-A177-3AD203B41FA5}">
                      <a16:colId xmlns:a16="http://schemas.microsoft.com/office/drawing/2014/main" val="1822308363"/>
                    </a:ext>
                  </a:extLst>
                </a:gridCol>
                <a:gridCol w="959061">
                  <a:extLst>
                    <a:ext uri="{9D8B030D-6E8A-4147-A177-3AD203B41FA5}">
                      <a16:colId xmlns:a16="http://schemas.microsoft.com/office/drawing/2014/main" val="2004832585"/>
                    </a:ext>
                  </a:extLst>
                </a:gridCol>
                <a:gridCol w="4012072">
                  <a:extLst>
                    <a:ext uri="{9D8B030D-6E8A-4147-A177-3AD203B41FA5}">
                      <a16:colId xmlns:a16="http://schemas.microsoft.com/office/drawing/2014/main" val="2516674158"/>
                    </a:ext>
                  </a:extLst>
                </a:gridCol>
              </a:tblGrid>
              <a:tr h="280550"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Pädagogik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Musik, Bildnerisches Gestalten, Werken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97814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Gehörbildung, Chemie, Physik, Informatik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6805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01236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Gesundheit/NW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Chemie, Physik, Humanbiologie, Informatik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16112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571420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Soziale Arbeit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Wirtschaft &amp;Recht, Soziologie, Werken, Musik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3077"/>
                  </a:ext>
                </a:extLst>
              </a:tr>
              <a:tr h="26719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Informatik, </a:t>
                      </a:r>
                      <a:r>
                        <a:rPr lang="de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Pädagogik&amp;Psychologie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83314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0237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Gestaltung und Kunst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Bildnerisches Gestalten, Informatik, Musik,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49761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Kunstbetrachtung, Werken, Gestalten am Computer, Kunstprojekt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18101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077559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Musik, Instrumentalunterricht, Chor/Ensemble,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60404"/>
                  </a:ext>
                </a:extLst>
              </a:tr>
              <a:tr h="28055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Gehörbildung, Kunstprojekt, Informatik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5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0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32138" y="170021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50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 dirty="0"/>
              <a:t>Wie wird die Fachmaturität erworben?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981075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16013" y="2205038"/>
            <a:ext cx="216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altLang="de-DE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CH" altLang="de-DE" sz="2000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4213" y="1954609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800" b="1" dirty="0"/>
              <a:t>Fachmittelschul-Ausweis (3 Jahre)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419475" y="27813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3707606" y="2105818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Verdana" panose="020B0604030504040204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875338" y="2021681"/>
            <a:ext cx="2947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/>
              <a:t>Fachmaturität (1 Jahr)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84213" y="2682915"/>
            <a:ext cx="793591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CH" altLang="de-DE" sz="3000" b="1" dirty="0">
                <a:solidFill>
                  <a:srgbClr val="FF0000"/>
                </a:solidFill>
              </a:rPr>
              <a:t>Fachmaturitätsarbeit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44" name="Text Box 30"/>
          <p:cNvSpPr txBox="1">
            <a:spLocks noChangeArrowheads="1"/>
          </p:cNvSpPr>
          <p:nvPr/>
        </p:nvSpPr>
        <p:spPr bwMode="auto">
          <a:xfrm>
            <a:off x="4500563" y="40052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46" name="Oval 32"/>
          <p:cNvSpPr>
            <a:spLocks noChangeArrowheads="1"/>
          </p:cNvSpPr>
          <p:nvPr/>
        </p:nvSpPr>
        <p:spPr bwMode="auto">
          <a:xfrm>
            <a:off x="1475581" y="3549988"/>
            <a:ext cx="3384550" cy="13557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u="sng" dirty="0"/>
              <a:t>Pädagogik: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Fachmaturitätskurs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Pädagogik</a:t>
            </a:r>
          </a:p>
        </p:txBody>
      </p:sp>
      <p:sp>
        <p:nvSpPr>
          <p:cNvPr id="18447" name="Oval 33"/>
          <p:cNvSpPr>
            <a:spLocks noChangeArrowheads="1"/>
          </p:cNvSpPr>
          <p:nvPr/>
        </p:nvSpPr>
        <p:spPr bwMode="auto">
          <a:xfrm>
            <a:off x="684213" y="4973618"/>
            <a:ext cx="3255285" cy="1358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u="sng" dirty="0"/>
              <a:t>Gesundheit/NW</a:t>
            </a:r>
            <a:endParaRPr lang="de-CH" altLang="de-DE" sz="1200" u="sng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Berufsspezifisches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Praktikum 24 + 8 Wochen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800" dirty="0"/>
          </a:p>
        </p:txBody>
      </p:sp>
      <p:sp>
        <p:nvSpPr>
          <p:cNvPr id="18449" name="Oval 35"/>
          <p:cNvSpPr>
            <a:spLocks noChangeArrowheads="1"/>
          </p:cNvSpPr>
          <p:nvPr/>
        </p:nvSpPr>
        <p:spPr bwMode="auto">
          <a:xfrm>
            <a:off x="4572000" y="5053480"/>
            <a:ext cx="3057525" cy="14520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u="sng" dirty="0"/>
              <a:t>Gestalten und Kunst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u="sng" dirty="0"/>
              <a:t>Musik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Praktikum/Vorkurs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800" dirty="0"/>
          </a:p>
        </p:txBody>
      </p:sp>
      <p:sp>
        <p:nvSpPr>
          <p:cNvPr id="18450" name="Oval 37"/>
          <p:cNvSpPr>
            <a:spLocks noChangeArrowheads="1"/>
          </p:cNvSpPr>
          <p:nvPr/>
        </p:nvSpPr>
        <p:spPr bwMode="auto">
          <a:xfrm>
            <a:off x="5088263" y="3576153"/>
            <a:ext cx="3744094" cy="12826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u="sng" dirty="0"/>
              <a:t>Soziale Arbeit: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Arbeitspraxis 40 Wochen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556885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wir ausserdem bieten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CH" sz="2000" dirty="0"/>
              <a:t>Französisch DELF</a:t>
            </a:r>
          </a:p>
          <a:p>
            <a:pPr>
              <a:buFontTx/>
              <a:buChar char="-"/>
            </a:pPr>
            <a:r>
              <a:rPr lang="de-CH" sz="2000" dirty="0"/>
              <a:t>Englisch Cambridge First / </a:t>
            </a:r>
            <a:r>
              <a:rPr lang="de-CH" sz="2000" dirty="0" err="1"/>
              <a:t>Advanced</a:t>
            </a:r>
            <a:endParaRPr lang="de-CH" sz="2000" dirty="0"/>
          </a:p>
          <a:p>
            <a:pPr>
              <a:buFontTx/>
              <a:buChar char="-"/>
            </a:pPr>
            <a:r>
              <a:rPr lang="de-CH" sz="2000" dirty="0"/>
              <a:t>Die FMS ist eine Abteilung des Gymnasiums Oberwil: Es gibt viele Angebote für beide Abteilungen. </a:t>
            </a:r>
          </a:p>
          <a:p>
            <a:pPr>
              <a:buFontTx/>
              <a:buChar char="-"/>
            </a:pPr>
            <a:endParaRPr lang="de-CH" sz="2000" dirty="0"/>
          </a:p>
          <a:p>
            <a:pPr lvl="2">
              <a:buFontTx/>
              <a:buChar char="-"/>
            </a:pPr>
            <a:r>
              <a:rPr lang="de-CH" sz="2000" dirty="0"/>
              <a:t>Freifächer, z.B. Theater, Sport, </a:t>
            </a:r>
          </a:p>
          <a:p>
            <a:pPr lvl="2">
              <a:buFontTx/>
              <a:buChar char="-"/>
            </a:pPr>
            <a:r>
              <a:rPr lang="de-CH" sz="2000" dirty="0"/>
              <a:t>Mittagsveranstaltungen, </a:t>
            </a:r>
            <a:r>
              <a:rPr lang="de-CH" sz="2000" dirty="0" err="1"/>
              <a:t>Volleynight</a:t>
            </a:r>
            <a:r>
              <a:rPr lang="de-CH" sz="2000" dirty="0"/>
              <a:t> usw.</a:t>
            </a:r>
          </a:p>
          <a:p>
            <a:pPr lvl="2">
              <a:buFontTx/>
              <a:buChar char="-"/>
            </a:pPr>
            <a:r>
              <a:rPr lang="de-CH" sz="2000" dirty="0"/>
              <a:t>Förderangebote (inkl. Begabtenförderung)</a:t>
            </a:r>
          </a:p>
          <a:p>
            <a:pPr marL="540000" lvl="2" indent="0">
              <a:buNone/>
            </a:pPr>
            <a:endParaRPr lang="de-CH" sz="2000" dirty="0"/>
          </a:p>
          <a:p>
            <a:pPr>
              <a:buFontTx/>
              <a:buChar char="-"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5" name="Picture 3" descr="flagge-basel-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8" y="399305"/>
            <a:ext cx="517717" cy="6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2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Instrumentalunterricht (</a:t>
            </a:r>
            <a:r>
              <a:rPr lang="de-CH" dirty="0" err="1"/>
              <a:t>Freifach</a:t>
            </a:r>
            <a:r>
              <a:rPr lang="de-CH" dirty="0"/>
              <a:t>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95275" y="1962151"/>
            <a:ext cx="8667750" cy="32766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Schülerinnen und Schüler im Berufsfeld Pädagogik raten wir, das </a:t>
            </a:r>
            <a:r>
              <a:rPr lang="de-CH" dirty="0" err="1"/>
              <a:t>Freifach</a:t>
            </a:r>
            <a:r>
              <a:rPr lang="de-CH" dirty="0"/>
              <a:t> Instrumentalunterricht an der FMS zu belegen.</a:t>
            </a:r>
          </a:p>
          <a:p>
            <a:pPr marL="0" indent="0">
              <a:buNone/>
            </a:pPr>
            <a:r>
              <a:rPr lang="de-CH" dirty="0"/>
              <a:t>Eine Ausbildung auf einem Instrument ist zentral für den Beruf einer Primarschullehrperson.</a:t>
            </a:r>
          </a:p>
        </p:txBody>
      </p:sp>
    </p:spTree>
    <p:extLst>
      <p:ext uri="{BB962C8B-B14F-4D97-AF65-F5344CB8AC3E}">
        <p14:creationId xmlns:p14="http://schemas.microsoft.com/office/powerpoint/2010/main" val="98350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BYOD an der FMS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95275" y="1962151"/>
            <a:ext cx="8667750" cy="32766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/>
              <a:t>Schüler:innen</a:t>
            </a:r>
            <a:r>
              <a:rPr lang="de-CH" dirty="0"/>
              <a:t> brauchen ein eigenes Gerät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Vorgaben der Schulleitungskonferenz der Gymnasien</a:t>
            </a:r>
          </a:p>
        </p:txBody>
      </p:sp>
    </p:spTree>
    <p:extLst>
      <p:ext uri="{BB962C8B-B14F-4D97-AF65-F5344CB8AC3E}">
        <p14:creationId xmlns:p14="http://schemas.microsoft.com/office/powerpoint/2010/main" val="66409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FMS ist die richtige Schule für Schülerinnen und Schüler,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>
              <a:buFontTx/>
              <a:buChar char="-"/>
            </a:pPr>
            <a:r>
              <a:rPr lang="de-CH" sz="2000" dirty="0"/>
              <a:t>die weiterhin gerne zur Schule gehen wollen</a:t>
            </a:r>
          </a:p>
          <a:p>
            <a:pPr>
              <a:buFontTx/>
              <a:buChar char="-"/>
            </a:pPr>
            <a:r>
              <a:rPr lang="de-CH" sz="2000" dirty="0"/>
              <a:t>die neugierig sind </a:t>
            </a:r>
          </a:p>
          <a:p>
            <a:pPr>
              <a:buFontTx/>
              <a:buChar char="-"/>
            </a:pPr>
            <a:r>
              <a:rPr lang="de-CH" sz="2000" dirty="0"/>
              <a:t>die sich für viele verschiedene Fächer interessieren</a:t>
            </a:r>
          </a:p>
          <a:p>
            <a:pPr>
              <a:buFontTx/>
              <a:buChar char="-"/>
            </a:pPr>
            <a:r>
              <a:rPr lang="de-CH" sz="2000" dirty="0"/>
              <a:t>die sich auf eine Ausbildung an einer </a:t>
            </a:r>
            <a:r>
              <a:rPr lang="de-CH" sz="2000" i="1" dirty="0"/>
              <a:t>Höheren Fachschule </a:t>
            </a:r>
            <a:r>
              <a:rPr lang="de-CH" sz="2000" dirty="0"/>
              <a:t>oder einer </a:t>
            </a:r>
            <a:r>
              <a:rPr lang="de-CH" sz="2000" i="1" dirty="0"/>
              <a:t>Fachhochschule</a:t>
            </a:r>
            <a:r>
              <a:rPr lang="de-CH" sz="2000" dirty="0"/>
              <a:t> vorbereiten wollen in den Berufsfeldern </a:t>
            </a:r>
            <a:r>
              <a:rPr lang="de-CH" sz="2000" b="1" dirty="0"/>
              <a:t>Pädagogik</a:t>
            </a:r>
            <a:r>
              <a:rPr lang="de-CH" sz="2000" dirty="0"/>
              <a:t>, </a:t>
            </a:r>
            <a:r>
              <a:rPr lang="de-CH" sz="2000" b="1" dirty="0"/>
              <a:t>Gesundheit/Naturwissenschaften</a:t>
            </a:r>
            <a:r>
              <a:rPr lang="de-CH" sz="2000" dirty="0"/>
              <a:t>, </a:t>
            </a:r>
            <a:r>
              <a:rPr lang="de-CH" sz="2000" b="1" dirty="0"/>
              <a:t>Soziale Arbeit </a:t>
            </a:r>
            <a:r>
              <a:rPr lang="de-CH" sz="2000" dirty="0"/>
              <a:t>und </a:t>
            </a:r>
            <a:r>
              <a:rPr lang="de-CH" sz="2000" b="1" dirty="0"/>
              <a:t>Gestaltung und Kunst </a:t>
            </a:r>
            <a:r>
              <a:rPr lang="de-CH" sz="2000" dirty="0"/>
              <a:t>oder </a:t>
            </a:r>
            <a:r>
              <a:rPr lang="de-CH" sz="2000" b="1" dirty="0"/>
              <a:t>Musik</a:t>
            </a:r>
            <a:r>
              <a:rPr lang="de-CH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79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Anmeldung und Aufnahme im Kanton Basel-Landschaft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7801" y="1889000"/>
            <a:ext cx="8785223" cy="47880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pPr marL="0" indent="0">
              <a:buNone/>
            </a:pPr>
            <a:endParaRPr lang="de-CH" altLang="de-DE" sz="2200" dirty="0"/>
          </a:p>
          <a:p>
            <a:r>
              <a:rPr lang="de-CH" altLang="de-DE" sz="2000" dirty="0"/>
              <a:t>Welches Berufsfeld (im Hinblick auf die Klassenbildung, definitive Wahl nach dem 1. Semester)</a:t>
            </a:r>
          </a:p>
          <a:p>
            <a:r>
              <a:rPr lang="de-CH" altLang="de-DE" sz="2000" dirty="0"/>
              <a:t>Zuteilung nach Möglichkeit der Klassenbildung</a:t>
            </a:r>
          </a:p>
          <a:p>
            <a:r>
              <a:rPr lang="de-CH" altLang="de-DE" sz="2000" dirty="0"/>
              <a:t>Aufnahmebedingungen gemäss Laufbahnverordnung: Die Sekundarschulen informieren die Eltern und </a:t>
            </a:r>
            <a:r>
              <a:rPr lang="de-CH" altLang="de-DE" sz="2000" dirty="0" err="1"/>
              <a:t>Schüler:innen</a:t>
            </a:r>
            <a:r>
              <a:rPr lang="de-CH" altLang="de-DE" sz="2000" dirty="0"/>
              <a:t>.</a:t>
            </a:r>
          </a:p>
          <a:p>
            <a:r>
              <a:rPr lang="de-CH" altLang="de-DE" sz="2000" dirty="0"/>
              <a:t>Provisorisch aufgenommene </a:t>
            </a:r>
            <a:r>
              <a:rPr lang="de-CH" altLang="de-DE" sz="2000" dirty="0" err="1"/>
              <a:t>Schüler:innen</a:t>
            </a:r>
            <a:r>
              <a:rPr lang="de-CH" altLang="de-DE" sz="2000" dirty="0"/>
              <a:t> haben 1 Jahr Zeit – wenn sie dann nicht befördert werden, können sie nicht repetieren.</a:t>
            </a:r>
          </a:p>
          <a:p>
            <a:endParaRPr lang="de-CH" altLang="de-DE" sz="2000" dirty="0"/>
          </a:p>
          <a:p>
            <a:pPr marL="0" indent="0">
              <a:buNone/>
            </a:pPr>
            <a:endParaRPr lang="de-CH" altLang="de-DE" sz="2000" dirty="0"/>
          </a:p>
        </p:txBody>
      </p:sp>
      <p:sp>
        <p:nvSpPr>
          <p:cNvPr id="6" name="Pfeil nach rechts 5"/>
          <p:cNvSpPr/>
          <p:nvPr/>
        </p:nvSpPr>
        <p:spPr>
          <a:xfrm>
            <a:off x="339634" y="1962151"/>
            <a:ext cx="964910" cy="41529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13" descr="https://upload.wikimedia.org/wikipedia/commons/thumb/8/8e/Coat_of_arms_of_Kanton_Basel-Landschaft.svg/2000px-Coat_of_arms_of_Kanton_Basel-Landschaf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44" y="1888999"/>
            <a:ext cx="563680" cy="6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22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18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Anmeldeverfahren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r>
              <a:rPr lang="de-CH" altLang="de-DE" sz="2200" dirty="0"/>
              <a:t>Anmeldung </a:t>
            </a:r>
            <a:r>
              <a:rPr lang="de-CH" altLang="de-DE" sz="2200" b="1" dirty="0"/>
              <a:t>elektronisch (Link auf der Homepage)</a:t>
            </a:r>
          </a:p>
          <a:p>
            <a:r>
              <a:rPr lang="de-CH" altLang="de-DE" sz="2200" dirty="0">
                <a:sym typeface="Wingdings" panose="05000000000000000000" pitchFamily="2" charset="2"/>
              </a:rPr>
              <a:t>Vgl. Infoblatt (Website der Sekundarschulen)</a:t>
            </a:r>
            <a:endParaRPr lang="de-CH" altLang="de-DE" sz="2200" dirty="0"/>
          </a:p>
        </p:txBody>
      </p:sp>
      <p:sp>
        <p:nvSpPr>
          <p:cNvPr id="6" name="Pfeil nach rechts 5"/>
          <p:cNvSpPr/>
          <p:nvPr/>
        </p:nvSpPr>
        <p:spPr>
          <a:xfrm>
            <a:off x="339634" y="1962151"/>
            <a:ext cx="964910" cy="41529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13" descr="https://upload.wikimedia.org/wikipedia/commons/thumb/8/8e/Coat_of_arms_of_Kanton_Basel-Landschaft.svg/2000px-Coat_of_arms_of_Kanton_Basel-Landschaf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44" y="1888999"/>
            <a:ext cx="563680" cy="6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5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 txBox="1">
            <a:spLocks/>
          </p:cNvSpPr>
          <p:nvPr/>
        </p:nvSpPr>
        <p:spPr>
          <a:xfrm>
            <a:off x="177799" y="1962150"/>
            <a:ext cx="8785226" cy="4714875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altLang="de-DE" sz="2200" b="1" dirty="0"/>
          </a:p>
          <a:p>
            <a:pPr marL="0" indent="0">
              <a:buNone/>
            </a:pPr>
            <a:endParaRPr lang="de-CH" altLang="de-DE" sz="2000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177801" y="972001"/>
            <a:ext cx="8785224" cy="740912"/>
          </a:xfrm>
        </p:spPr>
        <p:txBody>
          <a:bodyPr/>
          <a:lstStyle/>
          <a:p>
            <a:r>
              <a:rPr lang="de-CH" dirty="0"/>
              <a:t>Informationsabend Fachmittelschule</a:t>
            </a:r>
          </a:p>
        </p:txBody>
      </p:sp>
      <p:pic>
        <p:nvPicPr>
          <p:cNvPr id="13" name="Picture 7" descr="Frag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5"/>
          <a:stretch>
            <a:fillRect/>
          </a:stretch>
        </p:blipFill>
        <p:spPr bwMode="auto">
          <a:xfrm>
            <a:off x="177799" y="35098"/>
            <a:ext cx="1086509" cy="130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5C6C699-8FE7-43F3-885C-BBBFD25F3549}"/>
              </a:ext>
            </a:extLst>
          </p:cNvPr>
          <p:cNvSpPr txBox="1"/>
          <p:nvPr/>
        </p:nvSpPr>
        <p:spPr>
          <a:xfrm>
            <a:off x="247650" y="2181224"/>
            <a:ext cx="7419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altLang="de-DE" sz="1800" dirty="0"/>
              <a:t>Der Informationsabend an der FMS am </a:t>
            </a:r>
            <a:r>
              <a:rPr lang="de-CH" altLang="de-DE" sz="1800" dirty="0" err="1"/>
              <a:t>Gym</a:t>
            </a:r>
            <a:r>
              <a:rPr lang="de-CH" altLang="de-DE" sz="1800" dirty="0"/>
              <a:t> Oberwil </a:t>
            </a:r>
            <a:r>
              <a:rPr lang="de-CH" altLang="de-DE" dirty="0"/>
              <a:t>findet </a:t>
            </a:r>
          </a:p>
          <a:p>
            <a:pPr marL="0" indent="0">
              <a:buNone/>
            </a:pPr>
            <a:endParaRPr lang="de-CH" altLang="de-DE" dirty="0"/>
          </a:p>
          <a:p>
            <a:pPr marL="0" indent="0">
              <a:buNone/>
            </a:pPr>
            <a:r>
              <a:rPr lang="de-CH" altLang="de-DE" dirty="0"/>
              <a:t>am </a:t>
            </a:r>
            <a:r>
              <a:rPr lang="de-CH" altLang="de-DE" b="1" dirty="0">
                <a:solidFill>
                  <a:srgbClr val="FF0000"/>
                </a:solidFill>
              </a:rPr>
              <a:t>Dienstag, 7. November 2023 um 18.00 Uhr</a:t>
            </a:r>
            <a:r>
              <a:rPr lang="de-CH" altLang="de-DE" dirty="0"/>
              <a:t> in der Aula des</a:t>
            </a:r>
          </a:p>
          <a:p>
            <a:pPr marL="0" indent="0">
              <a:buNone/>
            </a:pPr>
            <a:endParaRPr lang="de-CH" altLang="de-DE" dirty="0"/>
          </a:p>
          <a:p>
            <a:pPr marL="0" indent="0">
              <a:buNone/>
            </a:pPr>
            <a:r>
              <a:rPr lang="de-CH" altLang="de-DE" dirty="0"/>
              <a:t>Gymnasiums Oberwil statt.</a:t>
            </a:r>
            <a:r>
              <a:rPr lang="de-CH" altLang="de-D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06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81000" y="0"/>
            <a:ext cx="8763000" cy="6526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8" descr="\\faintapbksd1\udata$\erkrohne\Desktop\Aufnah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35364" r="1456"/>
          <a:stretch>
            <a:fillRect/>
          </a:stretch>
        </p:blipFill>
        <p:spPr bwMode="auto">
          <a:xfrm>
            <a:off x="381000" y="186403"/>
            <a:ext cx="7244149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364480" y="5547360"/>
            <a:ext cx="357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>
                <a:solidFill>
                  <a:srgbClr val="FF0000"/>
                </a:solidFill>
              </a:rPr>
              <a:t>www.baselland.ch</a:t>
            </a:r>
          </a:p>
        </p:txBody>
      </p:sp>
      <p:sp>
        <p:nvSpPr>
          <p:cNvPr id="3" name="Rechteck 2"/>
          <p:cNvSpPr/>
          <p:nvPr/>
        </p:nvSpPr>
        <p:spPr>
          <a:xfrm>
            <a:off x="465992" y="3903785"/>
            <a:ext cx="4774223" cy="606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440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</a:t>
            </a:fld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1352549" y="1712913"/>
            <a:ext cx="6581775" cy="4087590"/>
            <a:chOff x="1352550" y="1142778"/>
            <a:chExt cx="6438900" cy="465772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2550" y="1142778"/>
              <a:ext cx="6438900" cy="4657725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3754315" y="3436472"/>
              <a:ext cx="1802423" cy="70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FMS Fachmittelschulausweis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754315" y="4951680"/>
              <a:ext cx="1802423" cy="70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00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FMS</a:t>
              </a:r>
              <a:endParaRPr lang="de-CH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745523" y="4194076"/>
              <a:ext cx="1802423" cy="70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00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FMS</a:t>
              </a:r>
              <a:endParaRPr lang="de-CH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Geschweifte Klammer links 5"/>
          <p:cNvSpPr/>
          <p:nvPr/>
        </p:nvSpPr>
        <p:spPr>
          <a:xfrm rot="16200000">
            <a:off x="3631567" y="4041120"/>
            <a:ext cx="334108" cy="36927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973893" y="6148727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Allgemeinbildende Schulen (ohne Berufsabschluss)</a:t>
            </a:r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177801" y="972001"/>
            <a:ext cx="8785224" cy="740912"/>
          </a:xfrm>
        </p:spPr>
        <p:txBody>
          <a:bodyPr/>
          <a:lstStyle/>
          <a:p>
            <a:r>
              <a:rPr lang="de-CH" dirty="0"/>
              <a:t>Welche Maturität passt zu mir?</a:t>
            </a:r>
          </a:p>
        </p:txBody>
      </p:sp>
    </p:spTree>
    <p:extLst>
      <p:ext uri="{BB962C8B-B14F-4D97-AF65-F5344CB8AC3E}">
        <p14:creationId xmlns:p14="http://schemas.microsoft.com/office/powerpoint/2010/main" val="43889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</a:t>
            </a:fld>
            <a:endParaRPr lang="en-US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77801" y="972001"/>
            <a:ext cx="8785224" cy="740912"/>
          </a:xfrm>
        </p:spPr>
        <p:txBody>
          <a:bodyPr/>
          <a:lstStyle/>
          <a:p>
            <a:r>
              <a:rPr lang="de-CH" dirty="0"/>
              <a:t>FMS und weiterführende Ausbildungen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386"/>
            <a:ext cx="6581775" cy="40875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775" y="1564119"/>
            <a:ext cx="1681424" cy="23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FMS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de-DE" sz="2000" dirty="0"/>
              <a:t>heisst </a:t>
            </a:r>
            <a:r>
              <a:rPr lang="de-CH" altLang="de-DE" sz="2000" b="1" dirty="0">
                <a:solidFill>
                  <a:srgbClr val="009900"/>
                </a:solidFill>
              </a:rPr>
              <a:t>Fach</a:t>
            </a:r>
            <a:r>
              <a:rPr lang="de-CH" altLang="de-DE" sz="2000" b="1" dirty="0"/>
              <a:t>mittelschule</a:t>
            </a:r>
            <a:r>
              <a:rPr lang="de-CH" altLang="de-DE" sz="2000" dirty="0"/>
              <a:t>,</a:t>
            </a:r>
            <a:br>
              <a:rPr lang="de-CH" altLang="de-DE" sz="2000" dirty="0"/>
            </a:br>
            <a:r>
              <a:rPr lang="de-CH" altLang="de-DE" sz="2000" dirty="0"/>
              <a:t>weil ….</a:t>
            </a:r>
          </a:p>
          <a:p>
            <a:pPr marL="0" indent="0">
              <a:buNone/>
            </a:pPr>
            <a:endParaRPr lang="de-CH" altLang="de-DE" sz="2000" dirty="0"/>
          </a:p>
          <a:p>
            <a:pPr marL="0" indent="0">
              <a:buNone/>
            </a:pPr>
            <a:endParaRPr lang="de-CH" altLang="de-DE" sz="2000" dirty="0"/>
          </a:p>
          <a:p>
            <a:pPr marL="0" indent="0">
              <a:buNone/>
            </a:pPr>
            <a:r>
              <a:rPr lang="de-CH" altLang="de-DE" sz="2000" dirty="0"/>
              <a:t>die </a:t>
            </a:r>
            <a:r>
              <a:rPr lang="de-CH" altLang="de-DE" sz="2000" b="1" dirty="0">
                <a:solidFill>
                  <a:srgbClr val="009900"/>
                </a:solidFill>
              </a:rPr>
              <a:t>Fach</a:t>
            </a:r>
            <a:r>
              <a:rPr lang="de-CH" altLang="de-DE" sz="2000" b="1" dirty="0"/>
              <a:t>mittelschule</a:t>
            </a:r>
            <a:r>
              <a:rPr lang="de-CH" altLang="de-DE" sz="2000" dirty="0"/>
              <a:t> zu einer Ausbildung/einem Studium an einer </a:t>
            </a:r>
          </a:p>
          <a:p>
            <a:pPr marL="0" indent="0">
              <a:buNone/>
            </a:pPr>
            <a:r>
              <a:rPr lang="de-CH" altLang="de-DE" sz="2000" b="1" dirty="0"/>
              <a:t>Höheren </a:t>
            </a:r>
            <a:r>
              <a:rPr lang="de-CH" altLang="de-DE" sz="2000" b="1" dirty="0">
                <a:solidFill>
                  <a:srgbClr val="009900"/>
                </a:solidFill>
              </a:rPr>
              <a:t>Fach</a:t>
            </a:r>
            <a:r>
              <a:rPr lang="de-CH" altLang="de-DE" sz="2000" b="1" dirty="0"/>
              <a:t>schule </a:t>
            </a:r>
          </a:p>
          <a:p>
            <a:pPr marL="0" indent="0">
              <a:buNone/>
            </a:pPr>
            <a:r>
              <a:rPr lang="de-CH" altLang="de-DE" sz="2000" dirty="0"/>
              <a:t>oder an einer </a:t>
            </a:r>
            <a:r>
              <a:rPr lang="de-CH" altLang="de-DE" sz="2000" b="1" dirty="0">
                <a:solidFill>
                  <a:srgbClr val="009900"/>
                </a:solidFill>
              </a:rPr>
              <a:t>Fach</a:t>
            </a:r>
            <a:r>
              <a:rPr lang="de-CH" altLang="de-DE" sz="2000" b="1" dirty="0"/>
              <a:t>hochschule</a:t>
            </a:r>
          </a:p>
          <a:p>
            <a:pPr marL="0" indent="0">
              <a:buNone/>
            </a:pPr>
            <a:r>
              <a:rPr lang="de-CH" altLang="de-DE" sz="2000" dirty="0"/>
              <a:t> </a:t>
            </a:r>
            <a:br>
              <a:rPr lang="de-CH" altLang="de-DE" sz="2000" dirty="0"/>
            </a:br>
            <a:endParaRPr lang="de-CH" altLang="de-DE" sz="2000" dirty="0"/>
          </a:p>
          <a:p>
            <a:pPr marL="0" indent="0">
              <a:buNone/>
            </a:pPr>
            <a:r>
              <a:rPr lang="de-CH" altLang="de-DE" sz="2000" dirty="0"/>
              <a:t>führt.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33144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Berufsziele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/>
              <a:t>Schülerinnen und Schüler der FMS werden zum Beispiel:</a:t>
            </a:r>
          </a:p>
          <a:p>
            <a:pPr marL="0" indent="0">
              <a:buFontTx/>
              <a:buNone/>
            </a:pPr>
            <a:endParaRPr lang="de-CH" altLang="de-DE" sz="2000" dirty="0"/>
          </a:p>
          <a:p>
            <a:pPr marL="0" indent="0">
              <a:buFontTx/>
              <a:buNone/>
            </a:pPr>
            <a:r>
              <a:rPr lang="de-CH" altLang="de-DE" sz="2000" dirty="0"/>
              <a:t>-	Pflegefachmann/-frau – Hebamme – </a:t>
            </a:r>
            <a:r>
              <a:rPr lang="de-CH" altLang="de-DE" sz="2000" dirty="0" err="1"/>
              <a:t>Ergotherapeut:in</a:t>
            </a:r>
            <a:r>
              <a:rPr lang="de-CH" altLang="de-DE" sz="2000" dirty="0"/>
              <a:t> – usw.</a:t>
            </a:r>
          </a:p>
          <a:p>
            <a:pPr marL="0" indent="0">
              <a:buFontTx/>
              <a:buNone/>
            </a:pPr>
            <a:br>
              <a:rPr lang="de-CH" altLang="de-DE" sz="2000" dirty="0"/>
            </a:br>
            <a:r>
              <a:rPr lang="de-CH" altLang="de-DE" sz="2000" dirty="0"/>
              <a:t>-	</a:t>
            </a:r>
            <a:r>
              <a:rPr lang="de-CH" altLang="de-DE" sz="2000" dirty="0" err="1"/>
              <a:t>Sozialarbeiter:in</a:t>
            </a:r>
            <a:r>
              <a:rPr lang="de-CH" altLang="de-DE" sz="2000" dirty="0"/>
              <a:t> – </a:t>
            </a:r>
            <a:r>
              <a:rPr lang="de-CH" altLang="de-DE" sz="2000" dirty="0" err="1"/>
              <a:t>Sozialpädagoge:in</a:t>
            </a:r>
            <a:r>
              <a:rPr lang="de-CH" altLang="de-DE" sz="2000" dirty="0"/>
              <a:t> – usw.</a:t>
            </a:r>
          </a:p>
          <a:p>
            <a:pPr marL="0" indent="0">
              <a:buFontTx/>
              <a:buNone/>
            </a:pPr>
            <a:br>
              <a:rPr lang="de-CH" altLang="de-DE" sz="2000" dirty="0"/>
            </a:br>
            <a:r>
              <a:rPr lang="de-CH" altLang="de-DE" sz="2000" dirty="0"/>
              <a:t>-	</a:t>
            </a:r>
            <a:r>
              <a:rPr lang="de-CH" altLang="de-DE" sz="2000" dirty="0" err="1"/>
              <a:t>Primarlehrer:in</a:t>
            </a:r>
            <a:r>
              <a:rPr lang="de-CH" altLang="de-DE" sz="2000" dirty="0"/>
              <a:t> – </a:t>
            </a:r>
            <a:r>
              <a:rPr lang="de-CH" altLang="de-DE" sz="2000" dirty="0" err="1"/>
              <a:t>Kindergärtner:in</a:t>
            </a:r>
            <a:r>
              <a:rPr lang="de-CH" altLang="de-DE" sz="2000" dirty="0"/>
              <a:t> – usw.</a:t>
            </a:r>
          </a:p>
          <a:p>
            <a:pPr marL="0" indent="0">
              <a:buFontTx/>
              <a:buNone/>
            </a:pPr>
            <a:br>
              <a:rPr lang="de-CH" altLang="de-DE" sz="2000" dirty="0"/>
            </a:br>
            <a:r>
              <a:rPr lang="de-CH" altLang="de-DE" sz="2000" dirty="0"/>
              <a:t>-	</a:t>
            </a:r>
            <a:r>
              <a:rPr lang="de-CH" altLang="de-DE" sz="2000" dirty="0" err="1"/>
              <a:t>Illustrator:in</a:t>
            </a:r>
            <a:r>
              <a:rPr lang="de-CH" altLang="de-DE" sz="2000" dirty="0"/>
              <a:t> – </a:t>
            </a:r>
            <a:r>
              <a:rPr lang="de-CH" altLang="de-DE" sz="2000" dirty="0" err="1"/>
              <a:t>Designer:in</a:t>
            </a:r>
            <a:r>
              <a:rPr lang="de-CH" altLang="de-DE" sz="2000" dirty="0"/>
              <a:t> (Industrial Design) – usw.</a:t>
            </a:r>
          </a:p>
          <a:p>
            <a:pPr marL="0" indent="0">
              <a:buFontTx/>
              <a:buNone/>
            </a:pPr>
            <a:endParaRPr lang="de-CH" altLang="de-DE" sz="2000" dirty="0"/>
          </a:p>
        </p:txBody>
      </p:sp>
    </p:spTree>
    <p:extLst>
      <p:ext uri="{BB962C8B-B14F-4D97-AF65-F5344CB8AC3E}">
        <p14:creationId xmlns:p14="http://schemas.microsoft.com/office/powerpoint/2010/main" val="51262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CH" altLang="de-DE" sz="2000" dirty="0"/>
              <a:t>Der Weg zu diesen Ausbildungszielen dauert:</a:t>
            </a:r>
          </a:p>
          <a:p>
            <a:pPr marL="0" indent="0">
              <a:buFontTx/>
              <a:buNone/>
            </a:pPr>
            <a:r>
              <a:rPr lang="de-CH" altLang="de-DE" sz="2000" dirty="0"/>
              <a:t>3 Jahre Fachmittelschule (und 1 zusätzliches Jahr bis zur Fachmaturität)</a:t>
            </a:r>
            <a:endParaRPr lang="de-CH" altLang="de-DE" sz="2000" b="1" dirty="0"/>
          </a:p>
          <a:p>
            <a:pPr marL="0" indent="0">
              <a:buFontTx/>
              <a:buNone/>
            </a:pPr>
            <a:endParaRPr lang="de-CH" altLang="de-DE" sz="2000" b="1" dirty="0"/>
          </a:p>
          <a:p>
            <a:pPr marL="0" indent="0">
              <a:buFontTx/>
              <a:buNone/>
            </a:pPr>
            <a:r>
              <a:rPr lang="de-CH" altLang="de-DE" sz="2000" b="1" dirty="0"/>
              <a:t>und dann noch:</a:t>
            </a:r>
          </a:p>
          <a:p>
            <a:pPr marL="0" indent="0">
              <a:buFontTx/>
              <a:buNone/>
            </a:pPr>
            <a:r>
              <a:rPr lang="de-CH" altLang="de-DE" sz="2000" dirty="0"/>
              <a:t>3 Jahre 				</a:t>
            </a:r>
            <a:r>
              <a:rPr lang="de-CH" altLang="de-DE" sz="2000" i="1" dirty="0"/>
              <a:t>Höhere Fachschule </a:t>
            </a:r>
          </a:p>
          <a:p>
            <a:pPr marL="0" indent="0">
              <a:buFontTx/>
              <a:buNone/>
            </a:pPr>
            <a:r>
              <a:rPr lang="de-CH" altLang="de-DE" sz="2000" dirty="0"/>
              <a:t>oder </a:t>
            </a:r>
          </a:p>
          <a:p>
            <a:pPr marL="0" indent="0">
              <a:buFontTx/>
              <a:buNone/>
            </a:pPr>
            <a:r>
              <a:rPr lang="de-CH" altLang="de-DE" sz="2000" dirty="0"/>
              <a:t>3 Jahre					</a:t>
            </a:r>
            <a:r>
              <a:rPr lang="de-CH" altLang="de-DE" sz="2000" i="1" dirty="0"/>
              <a:t>Fachhochschule</a:t>
            </a:r>
          </a:p>
          <a:p>
            <a:pPr marL="0" indent="0">
              <a:buFontTx/>
              <a:buNone/>
            </a:pPr>
            <a:endParaRPr lang="de-CH" altLang="de-DE" sz="2000" dirty="0"/>
          </a:p>
          <a:p>
            <a:pPr marL="0" indent="0">
              <a:buFontTx/>
              <a:buNone/>
            </a:pPr>
            <a:r>
              <a:rPr lang="de-CH" altLang="de-DE" sz="2000" dirty="0"/>
              <a:t>Es braucht also 6-7 Jahre Geduld bis zur ersten «richtigen» Arbeitsstelle und dem ersten «richtigen» Lohn.</a:t>
            </a:r>
          </a:p>
        </p:txBody>
      </p:sp>
    </p:spTree>
    <p:extLst>
      <p:ext uri="{BB962C8B-B14F-4D97-AF65-F5344CB8AC3E}">
        <p14:creationId xmlns:p14="http://schemas.microsoft.com/office/powerpoint/2010/main" val="23075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>
                <a:solidFill>
                  <a:schemeClr val="tx1"/>
                </a:solidFill>
              </a:rPr>
              <a:t>FMS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altLang="de-DE" sz="2000" dirty="0"/>
              <a:t>Breite Allgemeinbildung, Auseinandersetzung mit der definitiven Berufsfeldwahl, Praktikum</a:t>
            </a:r>
          </a:p>
          <a:p>
            <a:r>
              <a:rPr lang="de-CH" altLang="de-DE" sz="2000" dirty="0"/>
              <a:t>Spezialisierung ab der 2. Klasse, definitiver Entscheid für das Berufsfeld im Januar der 1. Klasse</a:t>
            </a:r>
          </a:p>
          <a:p>
            <a:r>
              <a:rPr lang="de-CH" altLang="de-DE" sz="2000" dirty="0"/>
              <a:t>Viele spezielle Unterrichtsgefässe und gezielte Vorbereitung auf das Studium an den </a:t>
            </a:r>
            <a:r>
              <a:rPr lang="de-CH" altLang="de-DE" sz="2000" i="1" dirty="0"/>
              <a:t>Höheren Fachschulen</a:t>
            </a:r>
            <a:r>
              <a:rPr lang="de-CH" altLang="de-DE" sz="2000" dirty="0"/>
              <a:t> und </a:t>
            </a:r>
            <a:r>
              <a:rPr lang="de-CH" altLang="de-DE" sz="2000" i="1" dirty="0"/>
              <a:t>Fachhochschulen</a:t>
            </a:r>
            <a:r>
              <a:rPr lang="de-CH" altLang="de-DE" sz="2000" dirty="0"/>
              <a:t>.</a:t>
            </a:r>
          </a:p>
        </p:txBody>
      </p:sp>
      <p:sp>
        <p:nvSpPr>
          <p:cNvPr id="153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C8BFC0-5F5C-4710-ABA1-6C135DD7C06B}" type="slidenum">
              <a:rPr lang="de-CH" altLang="de-DE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428390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703263" y="1471808"/>
            <a:ext cx="8135937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 dirty="0">
                <a:latin typeface="Arial" charset="0"/>
                <a:cs typeface="Arial" charset="0"/>
              </a:rPr>
              <a:t>FMS Basel-Landschaft</a:t>
            </a:r>
            <a:r>
              <a:rPr lang="de-CH" altLang="de-DE" sz="2400" dirty="0">
                <a:latin typeface="Arial" charset="0"/>
                <a:cs typeface="Arial" charset="0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de-CH" altLang="de-DE" sz="2000" dirty="0">
              <a:latin typeface="Avenir Heavy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2400" u="sng" dirty="0">
                <a:latin typeface="Arial" charset="0"/>
                <a:cs typeface="Times New Roman" pitchFamily="18" charset="0"/>
              </a:rPr>
              <a:t>5 Berufsfelder</a:t>
            </a:r>
            <a:r>
              <a:rPr lang="de-CH" altLang="de-DE" sz="2400" dirty="0">
                <a:latin typeface="Arial" charset="0"/>
                <a:cs typeface="Times New Roman" pitchFamily="18" charset="0"/>
              </a:rPr>
              <a:t>	        					</a:t>
            </a:r>
            <a:endParaRPr lang="de-CH" altLang="de-DE" sz="110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e-CH" altLang="de-DE" sz="2000" dirty="0">
                <a:latin typeface="Arial" charset="0"/>
                <a:cs typeface="Times New Roman" pitchFamily="18" charset="0"/>
              </a:rPr>
              <a:t>Gesundheit/Naturwissenschaften							</a:t>
            </a:r>
            <a:r>
              <a:rPr lang="de-CH" altLang="de-DE" sz="2000" b="0" dirty="0">
                <a:latin typeface="Arial" charset="0"/>
                <a:cs typeface="Times New Roman" pitchFamily="18" charset="0"/>
              </a:rPr>
              <a:t>					</a:t>
            </a:r>
          </a:p>
          <a:p>
            <a:pPr marL="342900" indent="-342900">
              <a:spcBef>
                <a:spcPct val="0"/>
              </a:spcBef>
            </a:pPr>
            <a:r>
              <a:rPr lang="de-CH" altLang="de-DE" sz="2000" b="0" dirty="0">
                <a:latin typeface="Arial" charset="0"/>
                <a:cs typeface="Times New Roman" pitchFamily="18" charset="0"/>
              </a:rPr>
              <a:t>Pädagogik</a:t>
            </a:r>
            <a:endParaRPr lang="de-CH" altLang="de-DE" sz="11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de-DE" sz="2000" b="0" dirty="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e-CH" altLang="de-DE" sz="2000" b="0" dirty="0">
                <a:latin typeface="Arial" charset="0"/>
                <a:cs typeface="Times New Roman" pitchFamily="18" charset="0"/>
              </a:rPr>
              <a:t>Soziale Arbeit						</a:t>
            </a:r>
            <a:endParaRPr lang="de-CH" altLang="de-DE" sz="11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de-DE" sz="2000" b="0" dirty="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e-CH" altLang="de-DE" sz="2000" b="0" dirty="0">
                <a:latin typeface="Arial" charset="0"/>
                <a:cs typeface="Times New Roman" pitchFamily="18" charset="0"/>
              </a:rPr>
              <a:t>Gestaltung und Kunst </a:t>
            </a:r>
          </a:p>
          <a:p>
            <a:pPr>
              <a:spcBef>
                <a:spcPct val="0"/>
              </a:spcBef>
              <a:buNone/>
            </a:pPr>
            <a:endParaRPr lang="de-CH" altLang="de-DE" sz="2000" b="0" dirty="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e-CH" altLang="de-DE" sz="2000" dirty="0">
                <a:latin typeface="Arial" charset="0"/>
                <a:cs typeface="Times New Roman" pitchFamily="18" charset="0"/>
              </a:rPr>
              <a:t>(Musik: nur bei genügender Anzahl Anmeldungen)</a:t>
            </a:r>
            <a:r>
              <a:rPr lang="de-CH" altLang="de-DE" sz="2000" b="0" dirty="0">
                <a:latin typeface="Arial" charset="0"/>
                <a:cs typeface="Times New Roman" pitchFamily="18" charset="0"/>
              </a:rPr>
              <a:t>												</a:t>
            </a:r>
            <a:endParaRPr lang="de-CH" altLang="de-DE" sz="11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2000" b="0" dirty="0">
                <a:latin typeface="Arial" charset="0"/>
                <a:cs typeface="Times New Roman" pitchFamily="18" charset="0"/>
              </a:rPr>
              <a:t>									</a:t>
            </a:r>
            <a:endParaRPr lang="de-CH" altLang="de-DE" sz="1800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93746"/>
      </p:ext>
    </p:extLst>
  </p:cSld>
  <p:clrMapOvr>
    <a:masterClrMapping/>
  </p:clrMapOvr>
</p:sld>
</file>

<file path=ppt/theme/theme1.xml><?xml version="1.0" encoding="utf-8"?>
<a:theme xmlns:a="http://schemas.openxmlformats.org/drawingml/2006/main" name="PPT_BKSD_Gymnasium_Oberwil_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Bildschirmpräsentation (4:3)</PresentationFormat>
  <Paragraphs>211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Avenir Heavy</vt:lpstr>
      <vt:lpstr>Calibri</vt:lpstr>
      <vt:lpstr>Symbol</vt:lpstr>
      <vt:lpstr>Verdana</vt:lpstr>
      <vt:lpstr>Wingdings</vt:lpstr>
      <vt:lpstr>PPT_BKSD_Gymnasium_Oberwil_01</vt:lpstr>
      <vt:lpstr>Weiterführende Schulen: Fachmittelschule FMS BL</vt:lpstr>
      <vt:lpstr>PowerPoint-Präsentation</vt:lpstr>
      <vt:lpstr>Welche Maturität passt zu mir?</vt:lpstr>
      <vt:lpstr>FMS und weiterführende Ausbildungen</vt:lpstr>
      <vt:lpstr>FMS</vt:lpstr>
      <vt:lpstr>Berufsziele</vt:lpstr>
      <vt:lpstr>Wege</vt:lpstr>
      <vt:lpstr>FMS</vt:lpstr>
      <vt:lpstr>PowerPoint-Präsentation</vt:lpstr>
      <vt:lpstr>PowerPoint-Präsentation</vt:lpstr>
      <vt:lpstr>Berufsfeldunterricht 2. und 3. Klasse </vt:lpstr>
      <vt:lpstr>PowerPoint-Präsentation</vt:lpstr>
      <vt:lpstr>Was wir ausserdem bieten</vt:lpstr>
      <vt:lpstr>Instrumentalunterricht (Freifach)</vt:lpstr>
      <vt:lpstr>BYOD an der FMS</vt:lpstr>
      <vt:lpstr>Die FMS ist die richtige Schule für Schülerinnen und Schüler, </vt:lpstr>
      <vt:lpstr>Anmeldung und Aufnahme im Kanton Basel-Landschaft</vt:lpstr>
      <vt:lpstr>Anmeldeverfahren</vt:lpstr>
      <vt:lpstr>Informationsabend Fachmittelschule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Weiterführende Schulen: Fachmittelschule FMS BL</dc:title>
  <dc:creator>Lichtin-Müller, Monika (GymOW)</dc:creator>
  <cp:lastModifiedBy>Lichtin-Müller, Monika (GymOW)</cp:lastModifiedBy>
  <cp:revision>13</cp:revision>
  <dcterms:created xsi:type="dcterms:W3CDTF">2020-10-12T12:53:43Z</dcterms:created>
  <dcterms:modified xsi:type="dcterms:W3CDTF">2023-11-01T15:35:58Z</dcterms:modified>
</cp:coreProperties>
</file>