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75" r:id="rId4"/>
    <p:sldMasterId id="2147493484" r:id="rId5"/>
  </p:sldMasterIdLst>
  <p:notesMasterIdLst>
    <p:notesMasterId r:id="rId23"/>
  </p:notesMasterIdLst>
  <p:handoutMasterIdLst>
    <p:handoutMasterId r:id="rId24"/>
  </p:handoutMasterIdLst>
  <p:sldIdLst>
    <p:sldId id="298" r:id="rId6"/>
    <p:sldId id="262" r:id="rId7"/>
    <p:sldId id="259" r:id="rId8"/>
    <p:sldId id="515" r:id="rId9"/>
    <p:sldId id="505" r:id="rId10"/>
    <p:sldId id="537" r:id="rId11"/>
    <p:sldId id="510" r:id="rId12"/>
    <p:sldId id="513" r:id="rId13"/>
    <p:sldId id="538" r:id="rId14"/>
    <p:sldId id="284" r:id="rId15"/>
    <p:sldId id="465" r:id="rId16"/>
    <p:sldId id="320" r:id="rId17"/>
    <p:sldId id="516" r:id="rId18"/>
    <p:sldId id="519" r:id="rId19"/>
    <p:sldId id="547" r:id="rId20"/>
    <p:sldId id="536" r:id="rId21"/>
    <p:sldId id="473" r:id="rId22"/>
  </p:sldIdLst>
  <p:sldSz cx="9144000" cy="6858000" type="screen4x3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">
          <p15:clr>
            <a:srgbClr val="A4A3A4"/>
          </p15:clr>
        </p15:guide>
        <p15:guide id="2" orient="horz" pos="1236">
          <p15:clr>
            <a:srgbClr val="A4A3A4"/>
          </p15:clr>
        </p15:guide>
        <p15:guide id="3" orient="horz" pos="1079">
          <p15:clr>
            <a:srgbClr val="A4A3A4"/>
          </p15:clr>
        </p15:guide>
        <p15:guide id="4" orient="horz" pos="4206">
          <p15:clr>
            <a:srgbClr val="A4A3A4"/>
          </p15:clr>
        </p15:guide>
        <p15:guide id="5" orient="horz" pos="773">
          <p15:clr>
            <a:srgbClr val="A4A3A4"/>
          </p15:clr>
        </p15:guide>
        <p15:guide id="6" pos="112">
          <p15:clr>
            <a:srgbClr val="A4A3A4"/>
          </p15:clr>
        </p15:guide>
        <p15:guide id="7" pos="2824">
          <p15:clr>
            <a:srgbClr val="A4A3A4"/>
          </p15:clr>
        </p15:guide>
        <p15:guide id="8" pos="2936">
          <p15:clr>
            <a:srgbClr val="A4A3A4"/>
          </p15:clr>
        </p15:guide>
        <p15:guide id="9" pos="3389">
          <p15:clr>
            <a:srgbClr val="A4A3A4"/>
          </p15:clr>
        </p15:guide>
        <p15:guide id="10" pos="3502">
          <p15:clr>
            <a:srgbClr val="A4A3A4"/>
          </p15:clr>
        </p15:guide>
        <p15:guide id="11" pos="3953">
          <p15:clr>
            <a:srgbClr val="A4A3A4"/>
          </p15:clr>
        </p15:guide>
        <p15:guide id="12" pos="4067">
          <p15:clr>
            <a:srgbClr val="A4A3A4"/>
          </p15:clr>
        </p15:guide>
        <p15:guide id="13" pos="4517">
          <p15:clr>
            <a:srgbClr val="A4A3A4"/>
          </p15:clr>
        </p15:guide>
        <p15:guide id="14" pos="4630">
          <p15:clr>
            <a:srgbClr val="A4A3A4"/>
          </p15:clr>
        </p15:guide>
        <p15:guide id="15" pos="5082">
          <p15:clr>
            <a:srgbClr val="A4A3A4"/>
          </p15:clr>
        </p15:guide>
        <p15:guide id="16" pos="5196">
          <p15:clr>
            <a:srgbClr val="A4A3A4"/>
          </p15:clr>
        </p15:guide>
        <p15:guide id="17" pos="5646">
          <p15:clr>
            <a:srgbClr val="A4A3A4"/>
          </p15:clr>
        </p15:guide>
        <p15:guide id="18" pos="2373">
          <p15:clr>
            <a:srgbClr val="A4A3A4"/>
          </p15:clr>
        </p15:guide>
        <p15:guide id="19" pos="1693">
          <p15:clr>
            <a:srgbClr val="A4A3A4"/>
          </p15:clr>
        </p15:guide>
        <p15:guide id="20" pos="2258">
          <p15:clr>
            <a:srgbClr val="A4A3A4"/>
          </p15:clr>
        </p15:guide>
        <p15:guide id="21" pos="1809">
          <p15:clr>
            <a:srgbClr val="A4A3A4"/>
          </p15:clr>
        </p15:guide>
        <p15:guide id="22" pos="1243">
          <p15:clr>
            <a:srgbClr val="A4A3A4"/>
          </p15:clr>
        </p15:guide>
        <p15:guide id="23" pos="1128">
          <p15:clr>
            <a:srgbClr val="A4A3A4"/>
          </p15:clr>
        </p15:guide>
        <p15:guide id="24" pos="564">
          <p15:clr>
            <a:srgbClr val="A4A3A4"/>
          </p15:clr>
        </p15:guide>
        <p15:guide id="25" pos="6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5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ECC36-5702-4FD8-8B22-8867B70F72D8}" v="2" dt="2023-11-01T09:08:24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4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2352" y="132"/>
      </p:cViewPr>
      <p:guideLst>
        <p:guide orient="horz" pos="114"/>
        <p:guide orient="horz" pos="1236"/>
        <p:guide orient="horz" pos="1079"/>
        <p:guide orient="horz" pos="4206"/>
        <p:guide orient="horz" pos="773"/>
        <p:guide pos="112"/>
        <p:guide pos="2824"/>
        <p:guide pos="2936"/>
        <p:guide pos="3389"/>
        <p:guide pos="3502"/>
        <p:guide pos="3953"/>
        <p:guide pos="4067"/>
        <p:guide pos="4517"/>
        <p:guide pos="4630"/>
        <p:guide pos="5082"/>
        <p:guide pos="5196"/>
        <p:guide pos="5646"/>
        <p:guide pos="2373"/>
        <p:guide pos="1693"/>
        <p:guide pos="2258"/>
        <p:guide pos="1809"/>
        <p:guide pos="1243"/>
        <p:guide pos="1128"/>
        <p:guide pos="564"/>
        <p:guide pos="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9E7306B-1849-1642-83CD-33830B42A47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1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7" y="9443661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9FDA3322-4079-BF4A-9D9D-8E40754E09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34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15E97467-056E-E244-B20D-F2C91E7BC69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1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7" y="9443661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393551E-C1F7-3449-9D64-1DB59B6C6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2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8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993518" y="10569546"/>
            <a:ext cx="3056480" cy="5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26" tIns="47862" rIns="95726" bIns="47862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ED4C54E-6467-41EF-BEBD-8294A59D9CAA}" type="slidenum">
              <a:rPr lang="de-CH" sz="1200"/>
              <a:pPr algn="r" eaLnBrk="1" hangingPunct="1"/>
              <a:t>8</a:t>
            </a:fld>
            <a:endParaRPr lang="de-CH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100" y="5285663"/>
            <a:ext cx="5167692" cy="5008031"/>
          </a:xfrm>
          <a:noFill/>
        </p:spPr>
        <p:txBody>
          <a:bodyPr/>
          <a:lstStyle/>
          <a:p>
            <a:pPr marL="239172" indent="-239172"/>
            <a:r>
              <a:rPr lang="de-CH" sz="1900"/>
              <a:t>Thema</a:t>
            </a:r>
          </a:p>
          <a:p>
            <a:pPr marL="239172" indent="-239172"/>
            <a:endParaRPr lang="de-CH" sz="1900"/>
          </a:p>
          <a:p>
            <a:pPr marL="239172" indent="-239172">
              <a:buFontTx/>
              <a:buAutoNum type="alphaLcParenR"/>
            </a:pPr>
            <a:r>
              <a:rPr lang="de-CH" sz="1900"/>
              <a:t>Verschieden andere Gesundheitsberufe ausser SRK</a:t>
            </a:r>
          </a:p>
          <a:p>
            <a:pPr marL="239172" indent="-239172">
              <a:buFontTx/>
              <a:buAutoNum type="alphaLcParenR"/>
            </a:pPr>
            <a:r>
              <a:rPr lang="de-CH" sz="1900"/>
              <a:t>Durchlässigkeit unter den Gesundheitsberufen (Validierung und Art. 32)</a:t>
            </a:r>
          </a:p>
          <a:p>
            <a:pPr marL="239172" indent="-239172">
              <a:buFontTx/>
              <a:buAutoNum type="alphaLcParenR"/>
            </a:pPr>
            <a:r>
              <a:rPr lang="de-CH" sz="1900"/>
              <a:t>Problematik der Schnittstellen HF / FH / UNI</a:t>
            </a:r>
          </a:p>
        </p:txBody>
      </p:sp>
    </p:spTree>
    <p:extLst>
      <p:ext uri="{BB962C8B-B14F-4D97-AF65-F5344CB8AC3E}">
        <p14:creationId xmlns:p14="http://schemas.microsoft.com/office/powerpoint/2010/main" val="185199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3500" y="722313"/>
            <a:ext cx="4805363" cy="3603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DDF16-15E4-441F-94C4-FAB5DEF92430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086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Aufnahmebedingungen https://www.berufsmaturbb.ch/home/berufsmaturitaet-bm1/zulassung.html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3551E-C1F7-3449-9D64-1DB59B6C67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782638"/>
            <a:ext cx="5208588" cy="39068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DDF16-15E4-441F-94C4-FAB5DEF92430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267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2" name="typorast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2912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97527"/>
            <a:ext cx="8785225" cy="7153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/>
              <a:t>Autor Vorname Nachname, Datum</a:t>
            </a:r>
            <a:endParaRPr lang="de-CH"/>
          </a:p>
        </p:txBody>
      </p:sp>
      <p:pic>
        <p:nvPicPr>
          <p:cNvPr id="7" name="typorast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2912"/>
            <a:ext cx="9144000" cy="48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2912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97527"/>
            <a:ext cx="8785225" cy="7153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/>
              <a:t>Autor Vorname Nachname,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860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72001"/>
            <a:ext cx="8785224" cy="740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77799" y="1962150"/>
            <a:ext cx="6992939" cy="4714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25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2061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1141522"/>
            <a:ext cx="8640000" cy="3406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503978"/>
            <a:ext cx="8640000" cy="206408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CH" sz="1600">
                <a:latin typeface="+mj-lt"/>
              </a:rPr>
              <a:t>Untertitel (16pt normal)</a:t>
            </a:r>
            <a:endParaRPr lang="de-CH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/>
              <a:t>Autor Vorname Nachname,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924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2 Zeilen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1026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34816"/>
            <a:ext cx="8640000" cy="3406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83178" y="1297510"/>
            <a:ext cx="8640000" cy="416551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CH" sz="1600">
                <a:latin typeface="+mj-lt"/>
              </a:rPr>
              <a:t>Untertitel (16pt normal)</a:t>
            </a:r>
          </a:p>
          <a:p>
            <a:pPr lvl="0"/>
            <a:r>
              <a:rPr lang="de-CH" sz="1600">
                <a:latin typeface="+mj-lt"/>
              </a:rPr>
              <a:t>Zweite Zeile</a:t>
            </a:r>
            <a:endParaRPr lang="de-CH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/>
              <a:t>Autor Vorname Nachname,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874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660900" y="1962151"/>
            <a:ext cx="4302125" cy="4714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0" indent="-360000">
              <a:lnSpc>
                <a:spcPct val="90000"/>
              </a:lnSpc>
              <a:buFont typeface="+mj-lt"/>
              <a:buAutoNum type="arabicPeriod"/>
              <a:defRPr sz="2500"/>
            </a:lvl1pPr>
          </a:lstStyle>
          <a:p>
            <a:pPr lvl="0"/>
            <a:r>
              <a:rPr lang="de-DE"/>
              <a:t>Inhalt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0" y="1962150"/>
            <a:ext cx="4305300" cy="47148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60846"/>
            <a:ext cx="8785224" cy="7520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94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767138" y="1962150"/>
            <a:ext cx="5195885" cy="4714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90000"/>
              </a:lnSpc>
              <a:spcAft>
                <a:spcPts val="800"/>
              </a:spcAft>
              <a:buNone/>
              <a:defRPr sz="25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Text </a:t>
            </a:r>
            <a:r>
              <a:rPr lang="en-US" err="1"/>
              <a:t>eingeben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1" y="1962150"/>
            <a:ext cx="3406774" cy="47171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72000"/>
            <a:ext cx="8785225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2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1" y="1962151"/>
            <a:ext cx="6992937" cy="47148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72000"/>
            <a:ext cx="8785224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177799" y="1962150"/>
            <a:ext cx="8785226" cy="471487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72000"/>
            <a:ext cx="8785225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72001"/>
            <a:ext cx="8785224" cy="740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77799" y="1962150"/>
            <a:ext cx="8785226" cy="4714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6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eit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2" name="typorast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2061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1141522"/>
            <a:ext cx="8640000" cy="3406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503978"/>
            <a:ext cx="8640000" cy="206408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CH" sz="1600">
                <a:latin typeface="+mj-lt"/>
              </a:rPr>
              <a:t>Untertitel (16pt normal)</a:t>
            </a:r>
            <a:endParaRPr lang="de-CH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/>
              <a:t>Autor Vorname Nachname, Datum</a:t>
            </a:r>
            <a:endParaRPr lang="de-CH"/>
          </a:p>
        </p:txBody>
      </p:sp>
      <p:pic>
        <p:nvPicPr>
          <p:cNvPr id="7" name="typorast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2061"/>
            <a:ext cx="9144000" cy="48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7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eite 2 Zeilen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2" name="typorast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1026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34816"/>
            <a:ext cx="8640000" cy="3406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83178" y="1297510"/>
            <a:ext cx="8640000" cy="416551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CH" sz="1600">
                <a:latin typeface="+mj-lt"/>
              </a:rPr>
              <a:t>Untertitel (16pt normal)</a:t>
            </a:r>
          </a:p>
          <a:p>
            <a:pPr lvl="0"/>
            <a:r>
              <a:rPr lang="de-CH" sz="1600">
                <a:latin typeface="+mj-lt"/>
              </a:rPr>
              <a:t>Zweite Zeile</a:t>
            </a:r>
            <a:endParaRPr lang="de-CH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/>
              <a:t>Autor Vorname Nachname, Datum</a:t>
            </a:r>
            <a:endParaRPr lang="de-CH"/>
          </a:p>
        </p:txBody>
      </p:sp>
      <p:pic>
        <p:nvPicPr>
          <p:cNvPr id="7" name="typorast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1026"/>
            <a:ext cx="9144000" cy="48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1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660900" y="1962151"/>
            <a:ext cx="4302125" cy="4714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0" indent="-360000">
              <a:lnSpc>
                <a:spcPct val="90000"/>
              </a:lnSpc>
              <a:buFont typeface="+mj-lt"/>
              <a:buAutoNum type="arabicPeriod"/>
              <a:defRPr sz="2500"/>
            </a:lvl1pPr>
          </a:lstStyle>
          <a:p>
            <a:pPr lvl="0"/>
            <a:r>
              <a:rPr lang="de-DE"/>
              <a:t>Inhalt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0" y="1962150"/>
            <a:ext cx="4305300" cy="47148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60846"/>
            <a:ext cx="8785224" cy="7520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4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767138" y="1962150"/>
            <a:ext cx="5195885" cy="4714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90000"/>
              </a:lnSpc>
              <a:spcAft>
                <a:spcPts val="800"/>
              </a:spcAft>
              <a:buNone/>
              <a:defRPr sz="25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Text </a:t>
            </a:r>
            <a:r>
              <a:rPr lang="en-US" err="1"/>
              <a:t>eingeben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1" y="1962150"/>
            <a:ext cx="3406774" cy="47171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72000"/>
            <a:ext cx="8785225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1" y="1962151"/>
            <a:ext cx="8785224" cy="47148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72000"/>
            <a:ext cx="8785224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2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177799" y="1962150"/>
            <a:ext cx="8785226" cy="471487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72000"/>
            <a:ext cx="8785225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Haupttitel (25pt fett)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6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115F-B3C5-417D-990C-10422670A2FD}" type="datetime4">
              <a:rPr lang="de-DE" smtClean="0"/>
              <a:t>2. November 2023</a:t>
            </a:fld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20D7-50EE-4B28-B827-EF7C87F479E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70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799" y="1229298"/>
            <a:ext cx="8785225" cy="4836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Haupttitel/Untertitel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99" y="1962150"/>
            <a:ext cx="8785225" cy="4714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800" y="186403"/>
            <a:ext cx="406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555959"/>
                </a:solidFill>
              </a:defRPr>
            </a:lvl1pPr>
          </a:lstStyle>
          <a:p>
            <a:fld id="{63343499-4781-8F47-9616-5D65C730EB58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657" y="186403"/>
            <a:ext cx="3642367" cy="9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6" r:id="rId1"/>
    <p:sldLayoutId id="2147493477" r:id="rId2"/>
    <p:sldLayoutId id="2147493478" r:id="rId3"/>
    <p:sldLayoutId id="2147493479" r:id="rId4"/>
    <p:sldLayoutId id="2147493480" r:id="rId5"/>
    <p:sldLayoutId id="2147493481" r:id="rId6"/>
    <p:sldLayoutId id="2147493482" r:id="rId7"/>
    <p:sldLayoutId id="2147493483" r:id="rId8"/>
    <p:sldLayoutId id="2147493493" r:id="rId9"/>
  </p:sldLayoutIdLst>
  <p:hf hdr="0" ftr="0"/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5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799" y="1229298"/>
            <a:ext cx="8785225" cy="4836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Haupttitel/Untertitel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99" y="1962150"/>
            <a:ext cx="8785225" cy="4714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800" y="186403"/>
            <a:ext cx="406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555959"/>
                </a:solidFill>
              </a:defRPr>
            </a:lvl1pPr>
          </a:lstStyle>
          <a:p>
            <a:fld id="{63343499-4781-8F47-9616-5D65C730EB58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665" y="186403"/>
            <a:ext cx="3959360" cy="86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5" r:id="rId1"/>
    <p:sldLayoutId id="2147493486" r:id="rId2"/>
    <p:sldLayoutId id="2147493487" r:id="rId3"/>
    <p:sldLayoutId id="2147493488" r:id="rId4"/>
    <p:sldLayoutId id="2147493489" r:id="rId5"/>
    <p:sldLayoutId id="2147493490" r:id="rId6"/>
    <p:sldLayoutId id="2147493491" r:id="rId7"/>
    <p:sldLayoutId id="2147493492" r:id="rId8"/>
  </p:sldLayoutIdLst>
  <p:hf hdr="0" ftr="0"/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5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ufsmaturbb.ch/hom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erufsmatur.bbzbl@sbl.ch" TargetMode="External"/><Relationship Id="rId2" Type="http://schemas.openxmlformats.org/officeDocument/2006/relationships/hyperlink" Target="mailto:fabienne.netzhammer@sbl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ufsmaturbb.ch/home.html" TargetMode="External"/><Relationship Id="rId2" Type="http://schemas.openxmlformats.org/officeDocument/2006/relationships/hyperlink" Target="http://www.bbzbl.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berufsmaturitaet.ch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Berufslehre mit Berufsmaturität – Herzlich willkommen!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B60D2ED7-0C34-4148-AAF4-DA5DEFC73D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800" y="137432"/>
            <a:ext cx="4305300" cy="175160"/>
          </a:xfrm>
        </p:spPr>
        <p:txBody>
          <a:bodyPr/>
          <a:lstStyle/>
          <a:p>
            <a:r>
              <a:rPr lang="de-CH" dirty="0"/>
              <a:t>Kurt Scherrer, November 2023</a:t>
            </a:r>
          </a:p>
        </p:txBody>
      </p:sp>
      <p:pic>
        <p:nvPicPr>
          <p:cNvPr id="7" name="Grafik 6">
            <a:hlinkClick r:id="rId3"/>
            <a:extLst>
              <a:ext uri="{FF2B5EF4-FFF2-40B4-BE49-F238E27FC236}">
                <a16:creationId xmlns:a16="http://schemas.microsoft.com/office/drawing/2014/main" id="{9BA622FF-900B-AD5D-9158-75956AA5FE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9" y="1811679"/>
            <a:ext cx="9144000" cy="392873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99" y="1662839"/>
            <a:ext cx="9144000" cy="41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9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59868" y="237241"/>
            <a:ext cx="811763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de-CH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typische Woche</a:t>
            </a:r>
            <a:br>
              <a:rPr lang="de-CH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Bsp. 4-jährige Lehre</a:t>
            </a:r>
          </a:p>
        </p:txBody>
      </p:sp>
      <p:sp>
        <p:nvSpPr>
          <p:cNvPr id="14338" name="Line 126"/>
          <p:cNvSpPr>
            <a:spLocks noChangeShapeType="1"/>
          </p:cNvSpPr>
          <p:nvPr/>
        </p:nvSpPr>
        <p:spPr bwMode="auto">
          <a:xfrm flipV="1">
            <a:off x="23245" y="2432779"/>
            <a:ext cx="9134474" cy="66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4340" name="Rectangle 132"/>
          <p:cNvSpPr>
            <a:spLocks noChangeArrowheads="1"/>
          </p:cNvSpPr>
          <p:nvPr/>
        </p:nvSpPr>
        <p:spPr bwMode="auto">
          <a:xfrm>
            <a:off x="13719" y="32727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14343" name="Rectangle 142"/>
          <p:cNvSpPr>
            <a:spLocks noChangeArrowheads="1"/>
          </p:cNvSpPr>
          <p:nvPr/>
        </p:nvSpPr>
        <p:spPr bwMode="auto">
          <a:xfrm>
            <a:off x="105794" y="2658384"/>
            <a:ext cx="90360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de-DE" sz="1600" b="1">
                <a:cs typeface="Times New Roman" pitchFamily="18" charset="0"/>
              </a:rPr>
              <a:t>Lehre und Teilzeitschule (Berufsfachschule) </a:t>
            </a:r>
            <a:r>
              <a:rPr lang="de-DE" sz="1600" b="1" u="sng">
                <a:cs typeface="Times New Roman" pitchFamily="18" charset="0"/>
              </a:rPr>
              <a:t>mit</a:t>
            </a:r>
            <a:r>
              <a:rPr lang="de-DE" sz="1600" b="1">
                <a:cs typeface="Times New Roman" pitchFamily="18" charset="0"/>
              </a:rPr>
              <a:t> BM                      (Wochentage nicht fix)</a:t>
            </a:r>
          </a:p>
          <a:p>
            <a:pPr eaLnBrk="0" hangingPunct="0"/>
            <a:endParaRPr lang="de-DE"/>
          </a:p>
        </p:txBody>
      </p:sp>
      <p:sp>
        <p:nvSpPr>
          <p:cNvPr id="14350" name="Text Box 156"/>
          <p:cNvSpPr txBox="1">
            <a:spLocks noChangeArrowheads="1"/>
          </p:cNvSpPr>
          <p:nvPr/>
        </p:nvSpPr>
        <p:spPr bwMode="auto">
          <a:xfrm>
            <a:off x="193107" y="1936071"/>
            <a:ext cx="1368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MONTAG</a:t>
            </a:r>
          </a:p>
        </p:txBody>
      </p:sp>
      <p:sp>
        <p:nvSpPr>
          <p:cNvPr id="14351" name="Text Box 157"/>
          <p:cNvSpPr txBox="1">
            <a:spLocks noChangeArrowheads="1"/>
          </p:cNvSpPr>
          <p:nvPr/>
        </p:nvSpPr>
        <p:spPr bwMode="auto">
          <a:xfrm>
            <a:off x="2064769" y="1936071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DIENSTAG</a:t>
            </a:r>
          </a:p>
        </p:txBody>
      </p:sp>
      <p:sp>
        <p:nvSpPr>
          <p:cNvPr id="14352" name="Text Box 158"/>
          <p:cNvSpPr txBox="1">
            <a:spLocks noChangeArrowheads="1"/>
          </p:cNvSpPr>
          <p:nvPr/>
        </p:nvSpPr>
        <p:spPr bwMode="auto">
          <a:xfrm>
            <a:off x="3793557" y="1936071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MITTWOCH</a:t>
            </a:r>
          </a:p>
        </p:txBody>
      </p:sp>
      <p:sp>
        <p:nvSpPr>
          <p:cNvPr id="14353" name="Text Box 159"/>
          <p:cNvSpPr txBox="1">
            <a:spLocks noChangeArrowheads="1"/>
          </p:cNvSpPr>
          <p:nvPr/>
        </p:nvSpPr>
        <p:spPr bwMode="auto">
          <a:xfrm>
            <a:off x="5522344" y="1936071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DONNERSTAG</a:t>
            </a:r>
          </a:p>
        </p:txBody>
      </p:sp>
      <p:sp>
        <p:nvSpPr>
          <p:cNvPr id="14354" name="Text Box 160"/>
          <p:cNvSpPr txBox="1">
            <a:spLocks noChangeArrowheads="1"/>
          </p:cNvSpPr>
          <p:nvPr/>
        </p:nvSpPr>
        <p:spPr bwMode="auto">
          <a:xfrm>
            <a:off x="7465444" y="1936071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FREITAG</a:t>
            </a:r>
          </a:p>
        </p:txBody>
      </p:sp>
      <p:grpSp>
        <p:nvGrpSpPr>
          <p:cNvPr id="14356" name="Group 169"/>
          <p:cNvGrpSpPr>
            <a:grpSpLocks/>
          </p:cNvGrpSpPr>
          <p:nvPr/>
        </p:nvGrpSpPr>
        <p:grpSpPr bwMode="auto">
          <a:xfrm>
            <a:off x="159868" y="3057634"/>
            <a:ext cx="8861425" cy="941386"/>
            <a:chOff x="69" y="2383"/>
            <a:chExt cx="5582" cy="593"/>
          </a:xfrm>
        </p:grpSpPr>
        <p:sp>
          <p:nvSpPr>
            <p:cNvPr id="14360" name="Rectangle 136" descr="Diagonal dunkel nach oben"/>
            <p:cNvSpPr>
              <a:spLocks noChangeArrowheads="1"/>
            </p:cNvSpPr>
            <p:nvPr/>
          </p:nvSpPr>
          <p:spPr bwMode="auto">
            <a:xfrm>
              <a:off x="69" y="2395"/>
              <a:ext cx="936" cy="577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14361" name="Rectangle 137" descr="Diagonal dunkel nach oben"/>
            <p:cNvSpPr>
              <a:spLocks noChangeArrowheads="1"/>
            </p:cNvSpPr>
            <p:nvPr/>
          </p:nvSpPr>
          <p:spPr bwMode="auto">
            <a:xfrm>
              <a:off x="1217" y="2395"/>
              <a:ext cx="936" cy="577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14362" name="Rectangle 139"/>
            <p:cNvSpPr>
              <a:spLocks noChangeArrowheads="1"/>
            </p:cNvSpPr>
            <p:nvPr/>
          </p:nvSpPr>
          <p:spPr bwMode="auto">
            <a:xfrm>
              <a:off x="4643" y="2383"/>
              <a:ext cx="1008" cy="5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  <a:p>
              <a:pPr algn="ctr"/>
              <a:r>
                <a:rPr lang="de-CH" sz="1400">
                  <a:solidFill>
                    <a:srgbClr val="000000"/>
                  </a:solidFill>
                </a:rPr>
                <a:t>Berufsmatur</a:t>
              </a:r>
              <a:endParaRPr lang="de-CH" sz="1400"/>
            </a:p>
            <a:p>
              <a:endParaRPr lang="de-CH"/>
            </a:p>
          </p:txBody>
        </p:sp>
        <p:sp>
          <p:nvSpPr>
            <p:cNvPr id="14363" name="Rectangle 140" descr="Diagonal dunkel nach oben"/>
            <p:cNvSpPr>
              <a:spLocks noChangeArrowheads="1"/>
            </p:cNvSpPr>
            <p:nvPr/>
          </p:nvSpPr>
          <p:spPr bwMode="auto">
            <a:xfrm>
              <a:off x="2380" y="2399"/>
              <a:ext cx="936" cy="577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4341" name="Rectangle 133"/>
          <p:cNvSpPr>
            <a:spLocks noChangeArrowheads="1"/>
          </p:cNvSpPr>
          <p:nvPr/>
        </p:nvSpPr>
        <p:spPr bwMode="auto">
          <a:xfrm>
            <a:off x="159868" y="4347484"/>
            <a:ext cx="88011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de-DE" sz="1600" b="1">
                <a:cs typeface="Times New Roman" pitchFamily="18" charset="0"/>
              </a:rPr>
              <a:t>Lehre und Teilzeitschule (Berufsfachschule) </a:t>
            </a:r>
            <a:r>
              <a:rPr lang="de-DE" sz="1600" b="1" u="sng">
                <a:cs typeface="Times New Roman" pitchFamily="18" charset="0"/>
              </a:rPr>
              <a:t>ohne</a:t>
            </a:r>
            <a:r>
              <a:rPr lang="de-DE" sz="1600" b="1">
                <a:cs typeface="Times New Roman" pitchFamily="18" charset="0"/>
              </a:rPr>
              <a:t> BM                   (Wochentage nicht fix)</a:t>
            </a:r>
          </a:p>
          <a:p>
            <a:pPr eaLnBrk="0" hangingPunct="0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7417918" y="4814218"/>
            <a:ext cx="1622403" cy="914938"/>
            <a:chOff x="7417918" y="5189122"/>
            <a:chExt cx="1622403" cy="914938"/>
          </a:xfrm>
        </p:grpSpPr>
        <p:sp>
          <p:nvSpPr>
            <p:cNvPr id="14339" name="Rectangle 127"/>
            <p:cNvSpPr>
              <a:spLocks noChangeArrowheads="1"/>
            </p:cNvSpPr>
            <p:nvPr/>
          </p:nvSpPr>
          <p:spPr bwMode="auto">
            <a:xfrm>
              <a:off x="8227521" y="5189660"/>
              <a:ext cx="812800" cy="914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 sz="800">
                <a:solidFill>
                  <a:srgbClr val="000000"/>
                </a:solidFill>
              </a:endParaRPr>
            </a:p>
            <a:p>
              <a:r>
                <a:rPr lang="de-CH" sz="1400" err="1">
                  <a:solidFill>
                    <a:srgbClr val="000000"/>
                  </a:solidFill>
                </a:rPr>
                <a:t>Allge</a:t>
              </a:r>
              <a:r>
                <a:rPr lang="de-CH" sz="1400">
                  <a:solidFill>
                    <a:srgbClr val="000000"/>
                  </a:solidFill>
                </a:rPr>
                <a:t>-</a:t>
              </a:r>
              <a:r>
                <a:rPr lang="de-CH" sz="1400" err="1">
                  <a:solidFill>
                    <a:srgbClr val="000000"/>
                  </a:solidFill>
                </a:rPr>
                <a:t>meinbil</a:t>
              </a:r>
              <a:r>
                <a:rPr lang="de-CH" sz="1400">
                  <a:solidFill>
                    <a:srgbClr val="000000"/>
                  </a:solidFill>
                </a:rPr>
                <a:t>-dung</a:t>
              </a:r>
              <a:endParaRPr lang="de-CH"/>
            </a:p>
          </p:txBody>
        </p:sp>
        <p:sp>
          <p:nvSpPr>
            <p:cNvPr id="14374" name="Rectangle 164"/>
            <p:cNvSpPr>
              <a:spLocks noChangeArrowheads="1"/>
            </p:cNvSpPr>
            <p:nvPr/>
          </p:nvSpPr>
          <p:spPr bwMode="auto">
            <a:xfrm>
              <a:off x="7417918" y="5189122"/>
              <a:ext cx="812800" cy="914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 sz="1400">
                <a:solidFill>
                  <a:srgbClr val="000000"/>
                </a:solidFill>
              </a:endParaRPr>
            </a:p>
            <a:p>
              <a:r>
                <a:rPr lang="de-CH" sz="1400">
                  <a:solidFill>
                    <a:srgbClr val="000000"/>
                  </a:solidFill>
                </a:rPr>
                <a:t>Berufs-kunde</a:t>
              </a:r>
            </a:p>
          </p:txBody>
        </p:sp>
      </p:grpSp>
      <p:sp>
        <p:nvSpPr>
          <p:cNvPr id="39" name="Rectangle 164"/>
          <p:cNvSpPr>
            <a:spLocks noChangeArrowheads="1"/>
          </p:cNvSpPr>
          <p:nvPr/>
        </p:nvSpPr>
        <p:spPr bwMode="auto">
          <a:xfrm>
            <a:off x="6395419" y="3064859"/>
            <a:ext cx="747841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CH" sz="1400">
              <a:solidFill>
                <a:srgbClr val="000000"/>
              </a:solidFill>
            </a:endParaRPr>
          </a:p>
          <a:p>
            <a:pPr algn="ctr"/>
            <a:r>
              <a:rPr lang="de-CH" sz="1400">
                <a:solidFill>
                  <a:srgbClr val="000000"/>
                </a:solidFill>
              </a:rPr>
              <a:t>Berufskunde</a:t>
            </a:r>
          </a:p>
        </p:txBody>
      </p:sp>
      <p:sp>
        <p:nvSpPr>
          <p:cNvPr id="5" name="Rectangle 164">
            <a:extLst>
              <a:ext uri="{FF2B5EF4-FFF2-40B4-BE49-F238E27FC236}">
                <a16:creationId xmlns:a16="http://schemas.microsoft.com/office/drawing/2014/main" id="{708018E4-1F62-9C5E-F9E0-8BDBBA152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664" y="3093356"/>
            <a:ext cx="148655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CH" sz="1400">
              <a:solidFill>
                <a:srgbClr val="000000"/>
              </a:solidFill>
            </a:endParaRPr>
          </a:p>
          <a:p>
            <a:pPr algn="ctr"/>
            <a:r>
              <a:rPr lang="de-CH" sz="1400">
                <a:solidFill>
                  <a:srgbClr val="000000"/>
                </a:solidFill>
              </a:rPr>
              <a:t>Arbeiten im Betrieb</a:t>
            </a:r>
          </a:p>
        </p:txBody>
      </p:sp>
      <p:sp>
        <p:nvSpPr>
          <p:cNvPr id="8" name="Rectangle 164">
            <a:extLst>
              <a:ext uri="{FF2B5EF4-FFF2-40B4-BE49-F238E27FC236}">
                <a16:creationId xmlns:a16="http://schemas.microsoft.com/office/drawing/2014/main" id="{674B8569-1C48-F620-B820-C62A64FD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89" y="3076684"/>
            <a:ext cx="148655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CH" sz="1400">
              <a:solidFill>
                <a:srgbClr val="000000"/>
              </a:solidFill>
            </a:endParaRPr>
          </a:p>
          <a:p>
            <a:pPr algn="ctr"/>
            <a:r>
              <a:rPr lang="de-CH" sz="1400">
                <a:solidFill>
                  <a:srgbClr val="000000"/>
                </a:solidFill>
              </a:rPr>
              <a:t>Arbeiten im Betrieb</a:t>
            </a:r>
          </a:p>
        </p:txBody>
      </p:sp>
      <p:sp>
        <p:nvSpPr>
          <p:cNvPr id="9" name="Rectangle 164">
            <a:extLst>
              <a:ext uri="{FF2B5EF4-FFF2-40B4-BE49-F238E27FC236}">
                <a16:creationId xmlns:a16="http://schemas.microsoft.com/office/drawing/2014/main" id="{F56FB2B9-A6C5-3D9D-8BD8-FB0629F62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254" y="3076684"/>
            <a:ext cx="148655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CH" sz="1400">
              <a:solidFill>
                <a:srgbClr val="000000"/>
              </a:solidFill>
            </a:endParaRPr>
          </a:p>
          <a:p>
            <a:pPr algn="ctr"/>
            <a:r>
              <a:rPr lang="de-CH" sz="1400">
                <a:solidFill>
                  <a:srgbClr val="000000"/>
                </a:solidFill>
              </a:rPr>
              <a:t>Arbeiten im Betrieb</a:t>
            </a:r>
          </a:p>
        </p:txBody>
      </p:sp>
      <p:sp>
        <p:nvSpPr>
          <p:cNvPr id="10" name="Rectangle 164">
            <a:extLst>
              <a:ext uri="{FF2B5EF4-FFF2-40B4-BE49-F238E27FC236}">
                <a16:creationId xmlns:a16="http://schemas.microsoft.com/office/drawing/2014/main" id="{E9CDC8E9-96CB-4B4B-782A-03C92310A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170" y="3066461"/>
            <a:ext cx="747841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CH" sz="1400">
              <a:solidFill>
                <a:srgbClr val="000000"/>
              </a:solidFill>
            </a:endParaRPr>
          </a:p>
          <a:p>
            <a:pPr algn="ctr"/>
            <a:r>
              <a:rPr lang="de-CH" sz="1400">
                <a:solidFill>
                  <a:srgbClr val="000000"/>
                </a:solidFill>
              </a:rPr>
              <a:t>Betrieb</a:t>
            </a:r>
          </a:p>
        </p:txBody>
      </p:sp>
      <p:sp>
        <p:nvSpPr>
          <p:cNvPr id="11" name="Rectangle 164">
            <a:extLst>
              <a:ext uri="{FF2B5EF4-FFF2-40B4-BE49-F238E27FC236}">
                <a16:creationId xmlns:a16="http://schemas.microsoft.com/office/drawing/2014/main" id="{12D72B0F-6F22-AD32-328E-1D2F6DC5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04" y="4798352"/>
            <a:ext cx="148655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CH" sz="1400">
              <a:solidFill>
                <a:srgbClr val="000000"/>
              </a:solidFill>
            </a:endParaRPr>
          </a:p>
          <a:p>
            <a:pPr algn="ctr"/>
            <a:r>
              <a:rPr lang="de-CH" sz="1400">
                <a:solidFill>
                  <a:srgbClr val="000000"/>
                </a:solidFill>
              </a:rPr>
              <a:t>Arbeiten im Betrieb</a:t>
            </a:r>
          </a:p>
        </p:txBody>
      </p:sp>
      <p:sp>
        <p:nvSpPr>
          <p:cNvPr id="12" name="Rectangle 164">
            <a:extLst>
              <a:ext uri="{FF2B5EF4-FFF2-40B4-BE49-F238E27FC236}">
                <a16:creationId xmlns:a16="http://schemas.microsoft.com/office/drawing/2014/main" id="{A4C1728B-844B-3DA6-7F75-281F1909C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250" y="4799924"/>
            <a:ext cx="148655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CH" sz="1400">
              <a:solidFill>
                <a:srgbClr val="000000"/>
              </a:solidFill>
            </a:endParaRPr>
          </a:p>
          <a:p>
            <a:pPr algn="ctr"/>
            <a:r>
              <a:rPr lang="de-CH" sz="1400">
                <a:solidFill>
                  <a:srgbClr val="000000"/>
                </a:solidFill>
              </a:rPr>
              <a:t>Arbeiten im Betrieb</a:t>
            </a:r>
          </a:p>
        </p:txBody>
      </p:sp>
      <p:sp>
        <p:nvSpPr>
          <p:cNvPr id="13" name="Rectangle 164">
            <a:extLst>
              <a:ext uri="{FF2B5EF4-FFF2-40B4-BE49-F238E27FC236}">
                <a16:creationId xmlns:a16="http://schemas.microsoft.com/office/drawing/2014/main" id="{11504E30-6113-9B31-E926-F8996986E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141" y="4798352"/>
            <a:ext cx="148655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CH" sz="1400">
              <a:solidFill>
                <a:srgbClr val="000000"/>
              </a:solidFill>
            </a:endParaRPr>
          </a:p>
          <a:p>
            <a:pPr algn="ctr"/>
            <a:r>
              <a:rPr lang="de-CH" sz="1400">
                <a:solidFill>
                  <a:srgbClr val="000000"/>
                </a:solidFill>
              </a:rPr>
              <a:t>Arbeiten im Betrieb</a:t>
            </a:r>
          </a:p>
        </p:txBody>
      </p:sp>
      <p:sp>
        <p:nvSpPr>
          <p:cNvPr id="14" name="Rectangle 164">
            <a:extLst>
              <a:ext uri="{FF2B5EF4-FFF2-40B4-BE49-F238E27FC236}">
                <a16:creationId xmlns:a16="http://schemas.microsoft.com/office/drawing/2014/main" id="{DB48F9E4-2116-08D5-4A6F-9EBDCAD50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818" y="4798352"/>
            <a:ext cx="148655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CH" sz="1400">
              <a:solidFill>
                <a:srgbClr val="000000"/>
              </a:solidFill>
            </a:endParaRPr>
          </a:p>
          <a:p>
            <a:pPr algn="ctr"/>
            <a:r>
              <a:rPr lang="de-CH" sz="1400">
                <a:solidFill>
                  <a:srgbClr val="000000"/>
                </a:solidFill>
              </a:rPr>
              <a:t>Arbeiten im Betrieb</a:t>
            </a:r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CD712F9F-541E-6062-DE04-0A57535E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F16F26EE-9D1C-3A1E-9854-88447DC9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E20D7-50EE-4B28-B827-EF7C87F479E7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16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576366E-9ADF-D3F5-AC2D-1479F936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Beispiel: BM-Fächer an der technischen BM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79E639-59DD-3357-9F7E-1535668CB5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/>
              <a:t>Mit schriftlicher und mündlicher Abschlussprüfung: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/>
              <a:t>Englisch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/>
              <a:t>Deutsch</a:t>
            </a:r>
          </a:p>
          <a:p>
            <a:pPr marL="0" indent="0">
              <a:buNone/>
            </a:pPr>
            <a:r>
              <a:rPr lang="de-CH"/>
              <a:t>Mit schriftlicher Abschlussprüfung: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/>
              <a:t>Mathematik Grundlagen &amp; Schwerpunkt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/>
              <a:t>Naturwissenschaften (Physik &amp; Chemie)</a:t>
            </a:r>
          </a:p>
          <a:p>
            <a:pPr marL="0" indent="0">
              <a:buNone/>
            </a:pPr>
            <a:r>
              <a:rPr lang="de-CH"/>
              <a:t>Mit mündlicher Abschlussprüfung: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/>
              <a:t>Französisch</a:t>
            </a:r>
          </a:p>
          <a:p>
            <a:pPr marL="0" indent="0">
              <a:buNone/>
            </a:pPr>
            <a:r>
              <a:rPr lang="de-CH"/>
              <a:t>Ohne Abschlussprüfung: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/>
              <a:t>Geschichte &amp; Politik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/>
              <a:t>Wirtschaft &amp; Recht</a:t>
            </a:r>
          </a:p>
        </p:txBody>
      </p:sp>
      <p:pic>
        <p:nvPicPr>
          <p:cNvPr id="5" name="Grafik 4" descr="Ein Bild, das Kinderkunst, Clipart, Spielzeug, Design enthält.&#10;&#10;Automatisch generierte Beschreibung">
            <a:extLst>
              <a:ext uri="{FF2B5EF4-FFF2-40B4-BE49-F238E27FC236}">
                <a16:creationId xmlns:a16="http://schemas.microsoft.com/office/drawing/2014/main" id="{B4298AB9-1A5A-9271-15EE-25162D81D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274" y="2390273"/>
            <a:ext cx="2446421" cy="2446421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DB331C4-9BCA-0EAD-D128-C1980139D4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80824A5-628E-4B6A-8984-CD210F0726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0" y="1869622"/>
            <a:ext cx="8344911" cy="4253592"/>
          </a:xfrm>
          <a:prstGeom prst="rect">
            <a:avLst/>
          </a:prstGeom>
          <a:noFill/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21625DC-38F5-4172-9E6A-9094535E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800" y="186403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3343499-4781-8F47-9616-5D65C730EB5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77801" y="972000"/>
            <a:ext cx="8785224" cy="740913"/>
          </a:xfrm>
        </p:spPr>
        <p:txBody>
          <a:bodyPr anchor="b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de-CH" b="1" dirty="0"/>
              <a:t>Aufnahmebedingungen für die BM</a:t>
            </a:r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D862487-08E2-6DE8-2CED-931440973DD5}"/>
              </a:ext>
            </a:extLst>
          </p:cNvPr>
          <p:cNvSpPr txBox="1"/>
          <p:nvPr/>
        </p:nvSpPr>
        <p:spPr>
          <a:xfrm flipH="1">
            <a:off x="177800" y="6210301"/>
            <a:ext cx="816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 In einem der beiden Zeugnisse des letzten Sekundarschuljahrs zu erfüllen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697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97DF47E-7C3A-998E-AAE7-0CB8EC28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E20D7-50EE-4B28-B827-EF7C87F479E7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EC9DBD9-3DBD-DB3B-F858-C251A8975AB1}"/>
              </a:ext>
            </a:extLst>
          </p:cNvPr>
          <p:cNvGrpSpPr/>
          <p:nvPr/>
        </p:nvGrpSpPr>
        <p:grpSpPr>
          <a:xfrm>
            <a:off x="324502" y="901332"/>
            <a:ext cx="4615713" cy="5904504"/>
            <a:chOff x="114738" y="551528"/>
            <a:chExt cx="5033859" cy="630647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1D43046-65BA-7392-F66C-EEB95B91B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738" y="1601778"/>
              <a:ext cx="5033859" cy="5256222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FE01950A-E829-8C85-85F4-3758F9DEE5DB}"/>
                </a:ext>
              </a:extLst>
            </p:cNvPr>
            <p:cNvSpPr/>
            <p:nvPr/>
          </p:nvSpPr>
          <p:spPr>
            <a:xfrm>
              <a:off x="4166364" y="551528"/>
              <a:ext cx="928150" cy="294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0EE0F46-3E4A-D5D0-144A-2B425F79D3EC}"/>
              </a:ext>
            </a:extLst>
          </p:cNvPr>
          <p:cNvSpPr txBox="1"/>
          <p:nvPr/>
        </p:nvSpPr>
        <p:spPr>
          <a:xfrm>
            <a:off x="4961843" y="4707012"/>
            <a:ext cx="3796475" cy="21544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Aft>
                <a:spcPts val="1200"/>
              </a:spcAft>
            </a:pPr>
            <a:r>
              <a:rPr lang="de-CH" dirty="0"/>
              <a:t>Mathematik</a:t>
            </a:r>
            <a:br>
              <a:rPr lang="de-CH" dirty="0"/>
            </a:br>
            <a:r>
              <a:rPr lang="de-CH" dirty="0"/>
              <a:t>Deutsch</a:t>
            </a:r>
            <a:br>
              <a:rPr lang="de-CH" dirty="0"/>
            </a:br>
            <a:r>
              <a:rPr lang="de-CH" dirty="0"/>
              <a:t>Französisch</a:t>
            </a:r>
            <a:br>
              <a:rPr lang="de-CH" dirty="0"/>
            </a:br>
            <a:r>
              <a:rPr lang="de-CH" dirty="0"/>
              <a:t>Englisch</a:t>
            </a:r>
            <a:endParaRPr lang="de-CH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de-CH" sz="1600" b="1" dirty="0"/>
              <a:t>Ende November bis März 2024</a:t>
            </a:r>
          </a:p>
          <a:p>
            <a:pPr algn="ctr"/>
            <a:r>
              <a:rPr lang="de-CH" sz="1600" b="1" dirty="0"/>
              <a:t>Während der Lehre gratis</a:t>
            </a:r>
            <a:endParaRPr lang="de-CH" sz="1600" dirty="0"/>
          </a:p>
          <a:p>
            <a:pPr marL="254250"/>
            <a:endParaRPr lang="de-CH" sz="2000" dirty="0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3A760E0C-3F0B-4AF2-0CB9-9729EAA0AD6F}"/>
              </a:ext>
            </a:extLst>
          </p:cNvPr>
          <p:cNvSpPr txBox="1">
            <a:spLocks/>
          </p:cNvSpPr>
          <p:nvPr/>
        </p:nvSpPr>
        <p:spPr>
          <a:xfrm>
            <a:off x="179388" y="1385901"/>
            <a:ext cx="8785224" cy="7409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5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>
                <a:solidFill>
                  <a:schemeClr val="tx1"/>
                </a:solidFill>
              </a:rPr>
              <a:t>Vorbereitungskurse Berufsmaturität 2023/24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262BF9-9815-1030-20E5-F371CD37F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338" y="1850548"/>
            <a:ext cx="2789486" cy="27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41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DF85CCB-2384-67FB-89ED-35BFD31BFA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14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BE5510-D931-E098-001B-61283EE9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Kontakte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8E5B2C-BB91-CB8B-DBC2-9002767A9A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799" y="1962150"/>
            <a:ext cx="6620043" cy="4714875"/>
          </a:xfrm>
        </p:spPr>
        <p:txBody>
          <a:bodyPr/>
          <a:lstStyle/>
          <a:p>
            <a:pPr marL="0" indent="0">
              <a:buNone/>
            </a:pPr>
            <a:r>
              <a:rPr lang="de-DE">
                <a:sym typeface="Wingdings" panose="05000000000000000000" pitchFamily="2" charset="2"/>
              </a:rPr>
              <a:t>Fabienne Netzhammer, BM-Leitung</a:t>
            </a:r>
          </a:p>
          <a:p>
            <a:pPr marL="0" indent="0">
              <a:buNone/>
            </a:pPr>
            <a:r>
              <a:rPr lang="de-DE">
                <a:sym typeface="Wingdings" panose="05000000000000000000" pitchFamily="2" charset="2"/>
              </a:rPr>
              <a:t>Mail: </a:t>
            </a:r>
            <a:r>
              <a:rPr lang="de-DE">
                <a:sym typeface="Wingdings" panose="05000000000000000000" pitchFamily="2" charset="2"/>
                <a:hlinkClick r:id="rId2"/>
              </a:rPr>
              <a:t>fabienne.netzhammer@sbl.ch</a:t>
            </a:r>
            <a:r>
              <a:rPr lang="de-DE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de-DE">
                <a:sym typeface="Wingdings" panose="05000000000000000000" pitchFamily="2" charset="2"/>
              </a:rPr>
              <a:t>Tel.: 051 552 10 83</a:t>
            </a:r>
          </a:p>
          <a:p>
            <a:pPr marL="0" indent="0">
              <a:buNone/>
            </a:pPr>
            <a:endParaRPr lang="de-DE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>
                <a:sym typeface="Wingdings" panose="05000000000000000000" pitchFamily="2" charset="2"/>
              </a:rPr>
              <a:t>Sekretariat Berufsmaturität</a:t>
            </a:r>
          </a:p>
          <a:p>
            <a:pPr marL="0" indent="0">
              <a:buNone/>
            </a:pPr>
            <a:r>
              <a:rPr lang="de-DE">
                <a:sym typeface="Wingdings" panose="05000000000000000000" pitchFamily="2" charset="2"/>
              </a:rPr>
              <a:t>Mail: </a:t>
            </a:r>
            <a:r>
              <a:rPr lang="de-CH">
                <a:hlinkClick r:id="rId3"/>
              </a:rPr>
              <a:t>berufsmatur.bbzbl@sbl.ch</a:t>
            </a:r>
            <a:r>
              <a:rPr lang="de-CH"/>
              <a:t> </a:t>
            </a:r>
          </a:p>
          <a:p>
            <a:pPr marL="0" indent="0">
              <a:buNone/>
            </a:pPr>
            <a:r>
              <a:rPr lang="de-CH"/>
              <a:t>Tel.: 061 552 10 00</a:t>
            </a:r>
          </a:p>
          <a:p>
            <a:pPr marL="0" indent="0">
              <a:buNone/>
            </a:pPr>
            <a:endParaRPr lang="de-DE">
              <a:sym typeface="Wingdings" panose="05000000000000000000" pitchFamily="2" charset="2"/>
            </a:endParaRPr>
          </a:p>
        </p:txBody>
      </p:sp>
      <p:pic>
        <p:nvPicPr>
          <p:cNvPr id="8" name="Grafik 7" descr="Ein Bild, das Menschliches Gesicht, Kleidung, Person, Brille enthält.&#10;&#10;Automatisch generierte Beschreibung">
            <a:extLst>
              <a:ext uri="{FF2B5EF4-FFF2-40B4-BE49-F238E27FC236}">
                <a16:creationId xmlns:a16="http://schemas.microsoft.com/office/drawing/2014/main" id="{AECC0D14-F590-88C3-770D-E50B589F89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691" y="1962150"/>
            <a:ext cx="2471821" cy="30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877FEC9-E757-E6C7-B5D9-FDEEDB5146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15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3C4132-5816-A750-DA17-46F2C960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Nützliche Links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FDD2C6-8EE1-949A-DBD2-E27D16EC55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169" y="4252272"/>
            <a:ext cx="8785226" cy="4714875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de-DE" dirty="0">
                <a:hlinkClick r:id="rId2"/>
              </a:rPr>
              <a:t>www.bbzbl.ch</a:t>
            </a:r>
            <a:r>
              <a:rPr lang="de-DE" dirty="0"/>
              <a:t> &gt; Berufsmaturität für BM-Informationen </a:t>
            </a:r>
            <a:br>
              <a:rPr lang="de-DE" dirty="0"/>
            </a:br>
            <a:r>
              <a:rPr lang="de-DE" dirty="0"/>
              <a:t>(darunter Lehrpläne und Lektionentafeln)</a:t>
            </a:r>
          </a:p>
          <a:p>
            <a:pPr>
              <a:spcAft>
                <a:spcPts val="2400"/>
              </a:spcAft>
            </a:pPr>
            <a:r>
              <a:rPr lang="de-DE" dirty="0">
                <a:hlinkClick r:id="rId3"/>
              </a:rPr>
              <a:t>Home - Berufsmaturität beider Basel (berufsmaturbb.ch)</a:t>
            </a:r>
            <a:endParaRPr lang="de-DE" dirty="0"/>
          </a:p>
          <a:p>
            <a:pPr>
              <a:spcAft>
                <a:spcPts val="2400"/>
              </a:spcAft>
            </a:pPr>
            <a:r>
              <a:rPr lang="de-DE" dirty="0">
                <a:hlinkClick r:id="rId4"/>
              </a:rPr>
              <a:t>BERUFSMATURITÄT (berufsmaturitaet.ch)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22BB57C-9034-A72E-817B-39C7BC1186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897" y="1986113"/>
            <a:ext cx="8719031" cy="22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75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Grafiken, Symbol, Clipart, Design enthält.&#10;&#10;Automatisch generierte Beschreibung">
            <a:extLst>
              <a:ext uri="{FF2B5EF4-FFF2-40B4-BE49-F238E27FC236}">
                <a16:creationId xmlns:a16="http://schemas.microsoft.com/office/drawing/2014/main" id="{97158FCC-EB7E-824D-C3CB-38B7A8D441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12C13C-F7DA-502E-616D-E7C4DED6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16</a:t>
            </a:fld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2C58C52-974B-4640-6505-05A45485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228144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FFC9E6F-FC2A-9643-F4DD-BDCE353E7510}"/>
              </a:ext>
            </a:extLst>
          </p:cNvPr>
          <p:cNvSpPr txBox="1">
            <a:spLocks/>
          </p:cNvSpPr>
          <p:nvPr/>
        </p:nvSpPr>
        <p:spPr>
          <a:xfrm>
            <a:off x="404824" y="1514335"/>
            <a:ext cx="8785224" cy="7409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5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975">
              <a:spcAft>
                <a:spcPts val="600"/>
              </a:spcAft>
            </a:pPr>
            <a:r>
              <a:rPr lang="de-CH" b="1" dirty="0">
                <a:solidFill>
                  <a:schemeClr val="tx1"/>
                </a:solidFill>
              </a:rPr>
              <a:t>Wir wünschen Ihnen alles Gute mit der Berufswahl!</a:t>
            </a:r>
          </a:p>
        </p:txBody>
      </p:sp>
      <p:pic>
        <p:nvPicPr>
          <p:cNvPr id="6146" name="Picture 2" descr="So gelingt der Powerpoint-Vortrag sicher - Versicherungsmagazin.de">
            <a:extLst>
              <a:ext uri="{FF2B5EF4-FFF2-40B4-BE49-F238E27FC236}">
                <a16:creationId xmlns:a16="http://schemas.microsoft.com/office/drawing/2014/main" id="{6F922541-4C2E-4AA6-4E46-359E9EC1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343" y="2014407"/>
            <a:ext cx="70485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93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11212" y="151585"/>
            <a:ext cx="882305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tx1"/>
                </a:solidFill>
              </a:rPr>
              <a:t>Wie sieht meine Zukunft nach meiner obligatorischen Schulzeit aus?</a:t>
            </a:r>
            <a:endParaRPr lang="de-CH" sz="3200" b="1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374CE5-B0A4-CA95-2D42-3913F6314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914"/>
            <a:ext cx="9144000" cy="346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432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2555" y="1962150"/>
            <a:ext cx="3265050" cy="4714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58" y="1962150"/>
            <a:ext cx="3252459" cy="4717180"/>
          </a:xfrm>
          <a:prstGeom prst="rect">
            <a:avLst/>
          </a:prstGeo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177800" y="186403"/>
            <a:ext cx="4064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3343499-4781-8F47-9616-5D65C730EB5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7799" y="972000"/>
            <a:ext cx="8785225" cy="740913"/>
          </a:xfrm>
        </p:spPr>
        <p:txBody>
          <a:bodyPr anchor="b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de-CH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der Praxis </a:t>
            </a:r>
            <a:br>
              <a:rPr lang="de-CH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die Praxis: Die Berufslehre</a:t>
            </a:r>
          </a:p>
        </p:txBody>
      </p:sp>
    </p:spTree>
    <p:extLst>
      <p:ext uri="{BB962C8B-B14F-4D97-AF65-F5344CB8AC3E}">
        <p14:creationId xmlns:p14="http://schemas.microsoft.com/office/powerpoint/2010/main" val="304064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010275" y="273050"/>
            <a:ext cx="3175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6010275" y="273050"/>
            <a:ext cx="3175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122613" y="523875"/>
            <a:ext cx="4762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122613" y="523875"/>
            <a:ext cx="4762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23850" y="482600"/>
            <a:ext cx="3190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2800" b="1">
                <a:solidFill>
                  <a:schemeClr val="bg1"/>
                </a:solidFill>
              </a:rPr>
              <a:t>I: </a:t>
            </a:r>
            <a:endParaRPr lang="de-CH" sz="2800">
              <a:solidFill>
                <a:schemeClr val="bg1"/>
              </a:solidFill>
            </a:endParaRP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1414463" y="482600"/>
            <a:ext cx="98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2800" b="1">
                <a:solidFill>
                  <a:schemeClr val="hlink"/>
                </a:solidFill>
              </a:rPr>
              <a:t> </a:t>
            </a:r>
            <a:endParaRPr lang="de-CH" sz="2800">
              <a:solidFill>
                <a:schemeClr val="hlink"/>
              </a:solidFill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2963863" y="482600"/>
            <a:ext cx="98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2800" b="1">
                <a:solidFill>
                  <a:schemeClr val="hlink"/>
                </a:solidFill>
              </a:rPr>
              <a:t> </a:t>
            </a:r>
            <a:endParaRPr lang="de-CH" sz="2800">
              <a:solidFill>
                <a:schemeClr val="hlink"/>
              </a:solidFill>
            </a:endParaRPr>
          </a:p>
        </p:txBody>
      </p:sp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325438" y="476250"/>
            <a:ext cx="4762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325438" y="476250"/>
            <a:ext cx="4762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8203" name="Rectangle 17"/>
          <p:cNvSpPr>
            <a:spLocks noChangeArrowheads="1"/>
          </p:cNvSpPr>
          <p:nvPr/>
        </p:nvSpPr>
        <p:spPr bwMode="auto">
          <a:xfrm>
            <a:off x="3213100" y="727075"/>
            <a:ext cx="3175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3213100" y="727075"/>
            <a:ext cx="3175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8205" name="Rectangle 19"/>
          <p:cNvSpPr>
            <a:spLocks noChangeArrowheads="1"/>
          </p:cNvSpPr>
          <p:nvPr/>
        </p:nvSpPr>
        <p:spPr bwMode="auto">
          <a:xfrm>
            <a:off x="4568825" y="53022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06" name="Rectangle 20"/>
          <p:cNvSpPr>
            <a:spLocks noChangeArrowheads="1"/>
          </p:cNvSpPr>
          <p:nvPr/>
        </p:nvSpPr>
        <p:spPr bwMode="auto">
          <a:xfrm>
            <a:off x="4568825" y="77628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07" name="Rectangle 21"/>
          <p:cNvSpPr>
            <a:spLocks noChangeArrowheads="1"/>
          </p:cNvSpPr>
          <p:nvPr/>
        </p:nvSpPr>
        <p:spPr bwMode="auto">
          <a:xfrm>
            <a:off x="4568825" y="102393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08" name="Rectangle 22"/>
          <p:cNvSpPr>
            <a:spLocks noChangeArrowheads="1"/>
          </p:cNvSpPr>
          <p:nvPr/>
        </p:nvSpPr>
        <p:spPr bwMode="auto">
          <a:xfrm>
            <a:off x="4568825" y="127000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09" name="Rectangle 23"/>
          <p:cNvSpPr>
            <a:spLocks noChangeArrowheads="1"/>
          </p:cNvSpPr>
          <p:nvPr/>
        </p:nvSpPr>
        <p:spPr bwMode="auto">
          <a:xfrm>
            <a:off x="4568825" y="1516063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10" name="Rectangle 24"/>
          <p:cNvSpPr>
            <a:spLocks noChangeArrowheads="1"/>
          </p:cNvSpPr>
          <p:nvPr/>
        </p:nvSpPr>
        <p:spPr bwMode="auto">
          <a:xfrm>
            <a:off x="4568825" y="1763713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11" name="Rectangle 26"/>
          <p:cNvSpPr>
            <a:spLocks noChangeArrowheads="1"/>
          </p:cNvSpPr>
          <p:nvPr/>
        </p:nvSpPr>
        <p:spPr bwMode="auto">
          <a:xfrm>
            <a:off x="5295900" y="200977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12" name="Rectangle 27"/>
          <p:cNvSpPr>
            <a:spLocks noChangeArrowheads="1"/>
          </p:cNvSpPr>
          <p:nvPr/>
        </p:nvSpPr>
        <p:spPr bwMode="auto">
          <a:xfrm>
            <a:off x="4568825" y="225583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13" name="Rectangle 28"/>
          <p:cNvSpPr>
            <a:spLocks noChangeArrowheads="1"/>
          </p:cNvSpPr>
          <p:nvPr/>
        </p:nvSpPr>
        <p:spPr bwMode="auto">
          <a:xfrm>
            <a:off x="4568825" y="250190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14" name="Rectangle 29"/>
          <p:cNvSpPr>
            <a:spLocks noChangeArrowheads="1"/>
          </p:cNvSpPr>
          <p:nvPr/>
        </p:nvSpPr>
        <p:spPr bwMode="auto">
          <a:xfrm>
            <a:off x="4568825" y="27495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15" name="Rectangle 30"/>
          <p:cNvSpPr>
            <a:spLocks noChangeArrowheads="1"/>
          </p:cNvSpPr>
          <p:nvPr/>
        </p:nvSpPr>
        <p:spPr bwMode="auto">
          <a:xfrm>
            <a:off x="4568825" y="2995613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16" name="Rectangle 31"/>
          <p:cNvSpPr>
            <a:spLocks noChangeArrowheads="1"/>
          </p:cNvSpPr>
          <p:nvPr/>
        </p:nvSpPr>
        <p:spPr bwMode="auto">
          <a:xfrm>
            <a:off x="4568825" y="3243263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17" name="Rectangle 64"/>
          <p:cNvSpPr>
            <a:spLocks noChangeArrowheads="1"/>
          </p:cNvSpPr>
          <p:nvPr/>
        </p:nvSpPr>
        <p:spPr bwMode="auto">
          <a:xfrm>
            <a:off x="4294188" y="467518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18" name="Rectangle 65"/>
          <p:cNvSpPr>
            <a:spLocks noChangeArrowheads="1"/>
          </p:cNvSpPr>
          <p:nvPr/>
        </p:nvSpPr>
        <p:spPr bwMode="auto">
          <a:xfrm>
            <a:off x="4449763" y="4675188"/>
            <a:ext cx="482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       </a:t>
            </a:r>
            <a:endParaRPr lang="de-CH"/>
          </a:p>
        </p:txBody>
      </p:sp>
      <p:sp>
        <p:nvSpPr>
          <p:cNvPr id="8219" name="Rectangle 192"/>
          <p:cNvSpPr>
            <a:spLocks noChangeArrowheads="1"/>
          </p:cNvSpPr>
          <p:nvPr/>
        </p:nvSpPr>
        <p:spPr bwMode="auto">
          <a:xfrm>
            <a:off x="1403350" y="4875213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20" name="Rectangle 194"/>
          <p:cNvSpPr>
            <a:spLocks noChangeArrowheads="1"/>
          </p:cNvSpPr>
          <p:nvPr/>
        </p:nvSpPr>
        <p:spPr bwMode="auto">
          <a:xfrm>
            <a:off x="2230438" y="491172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21" name="Rectangle 196"/>
          <p:cNvSpPr>
            <a:spLocks noChangeArrowheads="1"/>
          </p:cNvSpPr>
          <p:nvPr/>
        </p:nvSpPr>
        <p:spPr bwMode="auto">
          <a:xfrm>
            <a:off x="1479550" y="515937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22" name="Rectangle 197"/>
          <p:cNvSpPr>
            <a:spLocks noChangeArrowheads="1"/>
          </p:cNvSpPr>
          <p:nvPr/>
        </p:nvSpPr>
        <p:spPr bwMode="auto">
          <a:xfrm>
            <a:off x="1771650" y="515937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23" name="Rectangle 198"/>
          <p:cNvSpPr>
            <a:spLocks noChangeArrowheads="1"/>
          </p:cNvSpPr>
          <p:nvPr/>
        </p:nvSpPr>
        <p:spPr bwMode="auto">
          <a:xfrm>
            <a:off x="2063750" y="515937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24" name="Rectangle 199"/>
          <p:cNvSpPr>
            <a:spLocks noChangeArrowheads="1"/>
          </p:cNvSpPr>
          <p:nvPr/>
        </p:nvSpPr>
        <p:spPr bwMode="auto">
          <a:xfrm>
            <a:off x="2355850" y="515937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25" name="Rectangle 200"/>
          <p:cNvSpPr>
            <a:spLocks noChangeArrowheads="1"/>
          </p:cNvSpPr>
          <p:nvPr/>
        </p:nvSpPr>
        <p:spPr bwMode="auto">
          <a:xfrm>
            <a:off x="2647950" y="515937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26" name="Rectangle 201"/>
          <p:cNvSpPr>
            <a:spLocks noChangeArrowheads="1"/>
          </p:cNvSpPr>
          <p:nvPr/>
        </p:nvSpPr>
        <p:spPr bwMode="auto">
          <a:xfrm>
            <a:off x="2938463" y="515937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27" name="Rectangle 202"/>
          <p:cNvSpPr>
            <a:spLocks noChangeArrowheads="1"/>
          </p:cNvSpPr>
          <p:nvPr/>
        </p:nvSpPr>
        <p:spPr bwMode="auto">
          <a:xfrm>
            <a:off x="4449763" y="5368925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28" name="Rectangle 203"/>
          <p:cNvSpPr>
            <a:spLocks noChangeArrowheads="1"/>
          </p:cNvSpPr>
          <p:nvPr/>
        </p:nvSpPr>
        <p:spPr bwMode="auto">
          <a:xfrm>
            <a:off x="2774950" y="540543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29" name="Rectangle 204"/>
          <p:cNvSpPr>
            <a:spLocks noChangeArrowheads="1"/>
          </p:cNvSpPr>
          <p:nvPr/>
        </p:nvSpPr>
        <p:spPr bwMode="auto">
          <a:xfrm>
            <a:off x="3067050" y="540543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30" name="Rectangle 205"/>
          <p:cNvSpPr>
            <a:spLocks noChangeArrowheads="1"/>
          </p:cNvSpPr>
          <p:nvPr/>
        </p:nvSpPr>
        <p:spPr bwMode="auto">
          <a:xfrm>
            <a:off x="3359150" y="540543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31" name="Rectangle 206"/>
          <p:cNvSpPr>
            <a:spLocks noChangeArrowheads="1"/>
          </p:cNvSpPr>
          <p:nvPr/>
        </p:nvSpPr>
        <p:spPr bwMode="auto">
          <a:xfrm>
            <a:off x="3575050" y="561498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32" name="Rectangle 207"/>
          <p:cNvSpPr>
            <a:spLocks noChangeArrowheads="1"/>
          </p:cNvSpPr>
          <p:nvPr/>
        </p:nvSpPr>
        <p:spPr bwMode="auto">
          <a:xfrm>
            <a:off x="3867150" y="561498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33" name="Rectangle 208"/>
          <p:cNvSpPr>
            <a:spLocks noChangeArrowheads="1"/>
          </p:cNvSpPr>
          <p:nvPr/>
        </p:nvSpPr>
        <p:spPr bwMode="auto">
          <a:xfrm>
            <a:off x="4157663" y="561498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34" name="Rectangle 209"/>
          <p:cNvSpPr>
            <a:spLocks noChangeArrowheads="1"/>
          </p:cNvSpPr>
          <p:nvPr/>
        </p:nvSpPr>
        <p:spPr bwMode="auto">
          <a:xfrm>
            <a:off x="4449763" y="561498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35" name="Rectangle 210"/>
          <p:cNvSpPr>
            <a:spLocks noChangeArrowheads="1"/>
          </p:cNvSpPr>
          <p:nvPr/>
        </p:nvSpPr>
        <p:spPr bwMode="auto">
          <a:xfrm>
            <a:off x="2774950" y="565308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36" name="Rectangle 211"/>
          <p:cNvSpPr>
            <a:spLocks noChangeArrowheads="1"/>
          </p:cNvSpPr>
          <p:nvPr/>
        </p:nvSpPr>
        <p:spPr bwMode="auto">
          <a:xfrm>
            <a:off x="3067050" y="565308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37" name="Rectangle 212"/>
          <p:cNvSpPr>
            <a:spLocks noChangeArrowheads="1"/>
          </p:cNvSpPr>
          <p:nvPr/>
        </p:nvSpPr>
        <p:spPr bwMode="auto">
          <a:xfrm>
            <a:off x="3359150" y="565308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38" name="Rectangle 213"/>
          <p:cNvSpPr>
            <a:spLocks noChangeArrowheads="1"/>
          </p:cNvSpPr>
          <p:nvPr/>
        </p:nvSpPr>
        <p:spPr bwMode="auto">
          <a:xfrm>
            <a:off x="3575050" y="586263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39" name="Rectangle 214"/>
          <p:cNvSpPr>
            <a:spLocks noChangeArrowheads="1"/>
          </p:cNvSpPr>
          <p:nvPr/>
        </p:nvSpPr>
        <p:spPr bwMode="auto">
          <a:xfrm>
            <a:off x="3867150" y="586263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40" name="Rectangle 215"/>
          <p:cNvSpPr>
            <a:spLocks noChangeArrowheads="1"/>
          </p:cNvSpPr>
          <p:nvPr/>
        </p:nvSpPr>
        <p:spPr bwMode="auto">
          <a:xfrm>
            <a:off x="4157663" y="586263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41" name="Rectangle 216"/>
          <p:cNvSpPr>
            <a:spLocks noChangeArrowheads="1"/>
          </p:cNvSpPr>
          <p:nvPr/>
        </p:nvSpPr>
        <p:spPr bwMode="auto">
          <a:xfrm>
            <a:off x="4449763" y="5862638"/>
            <a:ext cx="60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z="1700" b="1">
                <a:solidFill>
                  <a:srgbClr val="000000"/>
                </a:solidFill>
              </a:rPr>
              <a:t> </a:t>
            </a:r>
            <a:endParaRPr lang="de-CH"/>
          </a:p>
        </p:txBody>
      </p:sp>
      <p:sp>
        <p:nvSpPr>
          <p:cNvPr id="8242" name="Text Box 235"/>
          <p:cNvSpPr txBox="1">
            <a:spLocks noChangeArrowheads="1"/>
          </p:cNvSpPr>
          <p:nvPr/>
        </p:nvSpPr>
        <p:spPr bwMode="auto">
          <a:xfrm>
            <a:off x="483394" y="1706923"/>
            <a:ext cx="809129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CH" sz="2400" dirty="0"/>
              <a:t>Erlernen eines Berufs in einem Lehrbetrieb </a:t>
            </a:r>
            <a:br>
              <a:rPr lang="de-CH" sz="2400" dirty="0"/>
            </a:br>
            <a:r>
              <a:rPr lang="de-CH" sz="2400" dirty="0"/>
              <a:t>(2, </a:t>
            </a:r>
            <a:r>
              <a:rPr lang="de-CH" sz="2400" b="1" dirty="0"/>
              <a:t>3 oder 4 Jahre</a:t>
            </a:r>
            <a:r>
              <a:rPr lang="de-CH" sz="2400" dirty="0"/>
              <a:t>)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CH" sz="2400" dirty="0"/>
              <a:t>Tätigkeit mit viel Praxis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CH" sz="2400" dirty="0" err="1"/>
              <a:t>Berufskundlicher</a:t>
            </a:r>
            <a:r>
              <a:rPr lang="de-CH" sz="2400" dirty="0"/>
              <a:t> und allgemeinbildender Unterricht an einer BFS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CH" sz="2400" dirty="0"/>
              <a:t>Qualifizierter Berufsabschluss mit </a:t>
            </a:r>
            <a:r>
              <a:rPr lang="de-CH" sz="2400" b="1" dirty="0" err="1"/>
              <a:t>eidg</a:t>
            </a:r>
            <a:r>
              <a:rPr lang="de-CH" sz="2400" b="1" dirty="0"/>
              <a:t>. Fähigkeitszeugnis (EFZ) </a:t>
            </a:r>
            <a:r>
              <a:rPr lang="de-CH" sz="2400" dirty="0"/>
              <a:t>oder mit eidg. Berufsattest (EBA) - ev. Abschluss mit Berufsmaturitätszeugnis</a:t>
            </a:r>
          </a:p>
        </p:txBody>
      </p:sp>
      <p:sp>
        <p:nvSpPr>
          <p:cNvPr id="8249" name="Textfeld 1"/>
          <p:cNvSpPr txBox="1">
            <a:spLocks noChangeArrowheads="1"/>
          </p:cNvSpPr>
          <p:nvPr/>
        </p:nvSpPr>
        <p:spPr bwMode="auto">
          <a:xfrm>
            <a:off x="752954" y="1091342"/>
            <a:ext cx="800391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de-CH" sz="2500" b="1" dirty="0"/>
              <a:t>Die Berufslehre…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A01B9C2-84A7-0799-6908-1BCF7CDA3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452" y="5330291"/>
            <a:ext cx="3509305" cy="1453750"/>
          </a:xfrm>
          <a:prstGeom prst="rect">
            <a:avLst/>
          </a:prstGeom>
        </p:spPr>
      </p:pic>
      <p:pic>
        <p:nvPicPr>
          <p:cNvPr id="2050" name="Picture 2" descr="10 สายงานที่เป็นที่ต้องการของตลาดแรงงานและมีเงินเดือนสูง">
            <a:extLst>
              <a:ext uri="{FF2B5EF4-FFF2-40B4-BE49-F238E27FC236}">
                <a16:creationId xmlns:a16="http://schemas.microsoft.com/office/drawing/2014/main" id="{E87A4778-0535-A3CD-007F-C6E14410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718" y="5262389"/>
            <a:ext cx="3228045" cy="167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4259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6" y="1208071"/>
            <a:ext cx="8785224" cy="74091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de-CH" dirty="0"/>
              <a:t>Vorteile einer Berufslehre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13895" y="2407298"/>
            <a:ext cx="8182235" cy="271520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Von Anfang an wird man gebraucht und ist im Arbeitsleben voll integriert</a:t>
            </a:r>
          </a:p>
          <a:p>
            <a:pPr>
              <a:lnSpc>
                <a:spcPct val="100000"/>
              </a:lnSpc>
            </a:pPr>
            <a:r>
              <a:rPr lang="de-CH" dirty="0"/>
              <a:t>Schneller selbständig und unabhängig</a:t>
            </a:r>
          </a:p>
          <a:p>
            <a:pPr>
              <a:lnSpc>
                <a:spcPct val="100000"/>
              </a:lnSpc>
            </a:pPr>
            <a:r>
              <a:rPr lang="de-CH" dirty="0"/>
              <a:t>Berufserfahrungen werden immer wichtiger</a:t>
            </a:r>
          </a:p>
          <a:p>
            <a:pPr>
              <a:lnSpc>
                <a:spcPct val="100000"/>
              </a:lnSpc>
            </a:pPr>
            <a:r>
              <a:rPr lang="de-CH" dirty="0"/>
              <a:t>Unzählige Fort-, Weiterbildungs- und Karrieremöglichkeiten</a:t>
            </a:r>
          </a:p>
        </p:txBody>
      </p:sp>
    </p:spTree>
    <p:extLst>
      <p:ext uri="{BB962C8B-B14F-4D97-AF65-F5344CB8AC3E}">
        <p14:creationId xmlns:p14="http://schemas.microsoft.com/office/powerpoint/2010/main" val="338310174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D0883B2-5E38-22EB-584D-007238D31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743" y="2306395"/>
            <a:ext cx="8869680" cy="2663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>
                <a:solidFill>
                  <a:schemeClr val="accent2">
                    <a:lumMod val="75000"/>
                  </a:schemeClr>
                </a:solidFill>
              </a:rPr>
              <a:t>Beruf</a:t>
            </a:r>
            <a:r>
              <a:rPr lang="de-DE" sz="4000"/>
              <a:t> lernen + </a:t>
            </a:r>
            <a:r>
              <a:rPr lang="de-DE" sz="4000" b="1">
                <a:solidFill>
                  <a:schemeClr val="accent3">
                    <a:lumMod val="75000"/>
                  </a:schemeClr>
                </a:solidFill>
              </a:rPr>
              <a:t>Maturität</a:t>
            </a:r>
          </a:p>
          <a:p>
            <a:pPr marL="0" indent="0" algn="ctr">
              <a:buNone/>
            </a:pPr>
            <a:r>
              <a:rPr lang="de-DE" sz="4000"/>
              <a:t>=</a:t>
            </a:r>
          </a:p>
          <a:p>
            <a:pPr marL="0" indent="0" algn="ctr">
              <a:buNone/>
            </a:pPr>
            <a:r>
              <a:rPr lang="de-DE" sz="4000" b="1">
                <a:solidFill>
                  <a:schemeClr val="accent2">
                    <a:lumMod val="75000"/>
                  </a:schemeClr>
                </a:solidFill>
              </a:rPr>
              <a:t>Berufs</a:t>
            </a:r>
            <a:r>
              <a:rPr lang="de-DE" sz="4000" b="1">
                <a:solidFill>
                  <a:schemeClr val="accent3">
                    <a:lumMod val="75000"/>
                  </a:schemeClr>
                </a:solidFill>
              </a:rPr>
              <a:t>maturität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C623C9-0A75-FC92-8E60-8A904F46A1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19736E2-9F79-EA0F-4D13-892F5155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07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FD2F536-F7AB-41E7-B839-995B884F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62" y="1374434"/>
            <a:ext cx="8579946" cy="34065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de-CH" dirty="0">
                <a:solidFill>
                  <a:schemeClr val="tx1"/>
                </a:solidFill>
              </a:rPr>
              <a:t>Wege in eine Hochschulausbildung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F26C75-8BDD-4638-9B74-8DE0621F4DD2}"/>
              </a:ext>
            </a:extLst>
          </p:cNvPr>
          <p:cNvSpPr txBox="1"/>
          <p:nvPr/>
        </p:nvSpPr>
        <p:spPr>
          <a:xfrm>
            <a:off x="4855895" y="2635114"/>
            <a:ext cx="3961905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Aft>
                <a:spcPts val="1200"/>
              </a:spcAft>
            </a:pPr>
            <a:r>
              <a:rPr lang="de-CH" sz="2000" dirty="0"/>
              <a:t>Katrin besucht die 8. Klasse.</a:t>
            </a:r>
          </a:p>
          <a:p>
            <a:pPr>
              <a:spcAft>
                <a:spcPts val="1200"/>
              </a:spcAft>
            </a:pPr>
            <a:endParaRPr lang="de-CH" sz="2000" dirty="0"/>
          </a:p>
          <a:p>
            <a:pPr>
              <a:spcAft>
                <a:spcPts val="1200"/>
              </a:spcAft>
            </a:pPr>
            <a:r>
              <a:rPr lang="de-CH" sz="2000" dirty="0"/>
              <a:t>Katrin will Architektin werden.</a:t>
            </a:r>
          </a:p>
          <a:p>
            <a:pPr>
              <a:spcAft>
                <a:spcPts val="1200"/>
              </a:spcAft>
            </a:pPr>
            <a:endParaRPr lang="de-CH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2000" dirty="0"/>
              <a:t>Wie kommt Katrin zum Ziel?</a:t>
            </a:r>
          </a:p>
          <a:p>
            <a:pPr marL="254250"/>
            <a:endParaRPr lang="de-CH" sz="2000" dirty="0"/>
          </a:p>
        </p:txBody>
      </p:sp>
      <p:pic>
        <p:nvPicPr>
          <p:cNvPr id="1028" name="Picture 4" descr="Weibliche figur personenprofil perfekt für social media und business- präsentationen benutzeroberfläche ux-grafik- und webdesign-anwendungen und  -schnittstellen vector hand draw illustration | Premium-Vektor">
            <a:extLst>
              <a:ext uri="{FF2B5EF4-FFF2-40B4-BE49-F238E27FC236}">
                <a16:creationId xmlns:a16="http://schemas.microsoft.com/office/drawing/2014/main" id="{1AA30E9C-2002-275B-13DA-796375F7C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569" y="1954923"/>
            <a:ext cx="3673431" cy="36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32"/>
          <p:cNvSpPr txBox="1">
            <a:spLocks noChangeArrowheads="1"/>
          </p:cNvSpPr>
          <p:nvPr/>
        </p:nvSpPr>
        <p:spPr bwMode="auto">
          <a:xfrm>
            <a:off x="4859338" y="4774403"/>
            <a:ext cx="1296987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de-CH" sz="1400" b="1"/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CH" sz="1400" b="1"/>
              <a:t>Wirtschafts-</a:t>
            </a:r>
            <a:r>
              <a:rPr lang="de-CH" sz="1400" b="1" err="1"/>
              <a:t>mittelschule</a:t>
            </a:r>
            <a:endParaRPr lang="de-CH" sz="1400" b="1"/>
          </a:p>
          <a:p>
            <a:pPr algn="ctr" eaLnBrk="1" hangingPunct="1">
              <a:lnSpc>
                <a:spcPct val="80000"/>
              </a:lnSpc>
              <a:spcBef>
                <a:spcPct val="40000"/>
              </a:spcBef>
            </a:pPr>
            <a:r>
              <a:rPr lang="de-CH" sz="1400" b="1"/>
              <a:t>WMS</a:t>
            </a:r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5356682" y="1880644"/>
            <a:ext cx="1655762" cy="1657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de-CH" sz="1600" b="1"/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CH" sz="1600" b="1"/>
              <a:t>FH</a:t>
            </a:r>
            <a:br>
              <a:rPr lang="de-CH" sz="1600" b="1"/>
            </a:br>
            <a:r>
              <a:rPr lang="de-CH" sz="1600" b="1"/>
              <a:t> </a:t>
            </a:r>
            <a:br>
              <a:rPr lang="de-CH" sz="1600" b="1"/>
            </a:br>
            <a:r>
              <a:rPr lang="de-CH" sz="1600" b="1"/>
              <a:t>Fachhoch-schule</a:t>
            </a:r>
          </a:p>
        </p:txBody>
      </p:sp>
      <p:sp>
        <p:nvSpPr>
          <p:cNvPr id="5123" name="Text Box 20"/>
          <p:cNvSpPr txBox="1">
            <a:spLocks noChangeArrowheads="1"/>
          </p:cNvSpPr>
          <p:nvPr/>
        </p:nvSpPr>
        <p:spPr bwMode="auto">
          <a:xfrm>
            <a:off x="1763713" y="1316828"/>
            <a:ext cx="230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1400" b="1"/>
              <a:t>Höhere Berufsbildung</a:t>
            </a:r>
          </a:p>
        </p:txBody>
      </p:sp>
      <p:sp>
        <p:nvSpPr>
          <p:cNvPr id="5124" name="Text Box 21"/>
          <p:cNvSpPr txBox="1">
            <a:spLocks noChangeArrowheads="1"/>
          </p:cNvSpPr>
          <p:nvPr/>
        </p:nvSpPr>
        <p:spPr bwMode="auto">
          <a:xfrm>
            <a:off x="5435600" y="1257060"/>
            <a:ext cx="3457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1400" b="1"/>
              <a:t>Hochschulen</a:t>
            </a:r>
          </a:p>
        </p:txBody>
      </p:sp>
      <p:sp>
        <p:nvSpPr>
          <p:cNvPr id="5126" name="Text Box 24"/>
          <p:cNvSpPr txBox="1">
            <a:spLocks noChangeArrowheads="1"/>
          </p:cNvSpPr>
          <p:nvPr/>
        </p:nvSpPr>
        <p:spPr bwMode="auto">
          <a:xfrm>
            <a:off x="7235825" y="1893090"/>
            <a:ext cx="1655763" cy="1655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200"/>
              </a:spcBef>
            </a:pPr>
            <a:br>
              <a:rPr lang="de-CH" sz="1600" b="1"/>
            </a:br>
            <a:r>
              <a:rPr lang="de-CH" sz="1600" b="1"/>
              <a:t>ETH/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CH" sz="1600" b="1"/>
              <a:t>Universität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CH" sz="1600" b="1"/>
              <a:t>Päd. Hochschulen</a:t>
            </a:r>
          </a:p>
        </p:txBody>
      </p:sp>
      <p:sp>
        <p:nvSpPr>
          <p:cNvPr id="5128" name="Text Box 30"/>
          <p:cNvSpPr txBox="1">
            <a:spLocks noChangeArrowheads="1"/>
          </p:cNvSpPr>
          <p:nvPr/>
        </p:nvSpPr>
        <p:spPr bwMode="auto">
          <a:xfrm>
            <a:off x="3309521" y="4029582"/>
            <a:ext cx="2111275" cy="5487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tIns="82800" bIns="82800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1400" b="1"/>
              <a:t>Berufsmaturität nach der Lehre</a:t>
            </a:r>
          </a:p>
        </p:txBody>
      </p:sp>
      <p:sp>
        <p:nvSpPr>
          <p:cNvPr id="5130" name="Text Box 33"/>
          <p:cNvSpPr txBox="1">
            <a:spLocks noChangeArrowheads="1"/>
          </p:cNvSpPr>
          <p:nvPr/>
        </p:nvSpPr>
        <p:spPr bwMode="auto">
          <a:xfrm>
            <a:off x="6227763" y="4774403"/>
            <a:ext cx="1368425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de-CH" sz="1400"/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CH" sz="1400" b="1"/>
              <a:t>Fachmittel-schule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CH" sz="1400" b="1"/>
              <a:t>FMS</a:t>
            </a:r>
          </a:p>
        </p:txBody>
      </p:sp>
      <p:sp>
        <p:nvSpPr>
          <p:cNvPr id="5131" name="Rectangle 35"/>
          <p:cNvSpPr>
            <a:spLocks noChangeArrowheads="1"/>
          </p:cNvSpPr>
          <p:nvPr/>
        </p:nvSpPr>
        <p:spPr bwMode="auto">
          <a:xfrm rot="10800000">
            <a:off x="0" y="4348953"/>
            <a:ext cx="396875" cy="1585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1400" b="1" i="1"/>
              <a:t>Sekundarstufe</a:t>
            </a:r>
            <a:r>
              <a:rPr lang="de-CH" sz="1400" b="1"/>
              <a:t> </a:t>
            </a:r>
            <a:r>
              <a:rPr lang="de-CH" sz="1400" b="1" i="1"/>
              <a:t>II</a:t>
            </a:r>
          </a:p>
        </p:txBody>
      </p:sp>
      <p:sp>
        <p:nvSpPr>
          <p:cNvPr id="5132" name="Rectangle 36"/>
          <p:cNvSpPr>
            <a:spLocks noChangeArrowheads="1"/>
          </p:cNvSpPr>
          <p:nvPr/>
        </p:nvSpPr>
        <p:spPr bwMode="auto">
          <a:xfrm rot="10800000">
            <a:off x="0" y="2045490"/>
            <a:ext cx="396875" cy="2374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1400" b="1" i="1"/>
              <a:t>Tertiärstufe</a:t>
            </a:r>
          </a:p>
        </p:txBody>
      </p:sp>
      <p:sp>
        <p:nvSpPr>
          <p:cNvPr id="5133" name="Line 37"/>
          <p:cNvSpPr>
            <a:spLocks noChangeShapeType="1"/>
          </p:cNvSpPr>
          <p:nvPr/>
        </p:nvSpPr>
        <p:spPr bwMode="auto">
          <a:xfrm>
            <a:off x="5148263" y="1189038"/>
            <a:ext cx="0" cy="28797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5134" name="Text Box 38"/>
          <p:cNvSpPr txBox="1">
            <a:spLocks noChangeArrowheads="1"/>
          </p:cNvSpPr>
          <p:nvPr/>
        </p:nvSpPr>
        <p:spPr bwMode="auto">
          <a:xfrm>
            <a:off x="3348038" y="2469353"/>
            <a:ext cx="1655762" cy="1223962"/>
          </a:xfrm>
          <a:prstGeom prst="rect">
            <a:avLst/>
          </a:prstGeom>
          <a:solidFill>
            <a:schemeClr val="bg1">
              <a:lumMod val="85000"/>
              <a:alpha val="3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de-CH" sz="900"/>
          </a:p>
          <a:p>
            <a:pPr algn="ctr" eaLnBrk="1" hangingPunct="1">
              <a:spcBef>
                <a:spcPct val="10000"/>
              </a:spcBef>
            </a:pPr>
            <a:r>
              <a:rPr lang="de-CH" sz="1600" b="1"/>
              <a:t>Höhere Fachschulen  </a:t>
            </a:r>
          </a:p>
          <a:p>
            <a:pPr algn="ctr" eaLnBrk="1" hangingPunct="1">
              <a:spcBef>
                <a:spcPct val="10000"/>
              </a:spcBef>
            </a:pPr>
            <a:r>
              <a:rPr lang="de-CH" sz="1600" b="1"/>
              <a:t>HF</a:t>
            </a:r>
          </a:p>
        </p:txBody>
      </p:sp>
      <p:sp>
        <p:nvSpPr>
          <p:cNvPr id="5138" name="Text Box 53"/>
          <p:cNvSpPr txBox="1">
            <a:spLocks noChangeArrowheads="1"/>
          </p:cNvSpPr>
          <p:nvPr/>
        </p:nvSpPr>
        <p:spPr bwMode="auto">
          <a:xfrm>
            <a:off x="7180523" y="3718038"/>
            <a:ext cx="1727201" cy="3087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1400" b="1"/>
              <a:t>Passerelle</a:t>
            </a:r>
          </a:p>
        </p:txBody>
      </p:sp>
      <p:sp>
        <p:nvSpPr>
          <p:cNvPr id="2" name="Text Box 63"/>
          <p:cNvSpPr txBox="1">
            <a:spLocks noChangeArrowheads="1"/>
          </p:cNvSpPr>
          <p:nvPr/>
        </p:nvSpPr>
        <p:spPr bwMode="auto">
          <a:xfrm>
            <a:off x="3348038" y="1893090"/>
            <a:ext cx="1655762" cy="5048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</a:pPr>
            <a:r>
              <a:rPr lang="de-CH" sz="1200" b="1"/>
              <a:t>Nachdiplom-</a:t>
            </a:r>
          </a:p>
          <a:p>
            <a:pPr algn="ctr" eaLnBrk="1" hangingPunct="1">
              <a:spcBef>
                <a:spcPct val="10000"/>
              </a:spcBef>
            </a:pPr>
            <a:r>
              <a:rPr lang="de-CH" sz="1200" b="1" err="1"/>
              <a:t>studium</a:t>
            </a:r>
            <a:r>
              <a:rPr lang="de-CH" sz="1200" b="1"/>
              <a:t> HF</a:t>
            </a:r>
            <a:r>
              <a:rPr lang="de-CH" sz="900" i="1"/>
              <a:t>       </a:t>
            </a:r>
          </a:p>
        </p:txBody>
      </p:sp>
      <p:sp>
        <p:nvSpPr>
          <p:cNvPr id="5140" name="Text Box 64"/>
          <p:cNvSpPr txBox="1">
            <a:spLocks noChangeArrowheads="1"/>
          </p:cNvSpPr>
          <p:nvPr/>
        </p:nvSpPr>
        <p:spPr bwMode="auto">
          <a:xfrm>
            <a:off x="539750" y="1893090"/>
            <a:ext cx="2592388" cy="720725"/>
          </a:xfrm>
          <a:prstGeom prst="rect">
            <a:avLst/>
          </a:prstGeom>
          <a:solidFill>
            <a:schemeClr val="bg1">
              <a:lumMod val="85000"/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de-CH" sz="1400" b="1"/>
          </a:p>
          <a:p>
            <a:pPr algn="ctr" eaLnBrk="1" hangingPunct="1">
              <a:lnSpc>
                <a:spcPct val="80000"/>
              </a:lnSpc>
            </a:pPr>
            <a:r>
              <a:rPr lang="de-CH" sz="1400" b="1"/>
              <a:t>Höhere Fachprüfung </a:t>
            </a:r>
          </a:p>
          <a:p>
            <a:pPr algn="ctr" eaLnBrk="1" hangingPunct="1">
              <a:lnSpc>
                <a:spcPct val="80000"/>
              </a:lnSpc>
            </a:pPr>
            <a:r>
              <a:rPr lang="de-CH" sz="1400" b="1"/>
              <a:t>eidg. Diplome</a:t>
            </a:r>
          </a:p>
          <a:p>
            <a:pPr algn="ctr" eaLnBrk="1" hangingPunct="1">
              <a:lnSpc>
                <a:spcPct val="80000"/>
              </a:lnSpc>
            </a:pPr>
            <a:endParaRPr lang="de-CH" sz="1400" b="1"/>
          </a:p>
        </p:txBody>
      </p:sp>
      <p:sp>
        <p:nvSpPr>
          <p:cNvPr id="5141" name="Text Box 65"/>
          <p:cNvSpPr txBox="1">
            <a:spLocks noChangeArrowheads="1"/>
          </p:cNvSpPr>
          <p:nvPr/>
        </p:nvSpPr>
        <p:spPr bwMode="auto">
          <a:xfrm>
            <a:off x="539750" y="2901153"/>
            <a:ext cx="2592388" cy="719137"/>
          </a:xfrm>
          <a:prstGeom prst="rect">
            <a:avLst/>
          </a:prstGeom>
          <a:solidFill>
            <a:schemeClr val="bg1">
              <a:lumMod val="85000"/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de-CH" sz="1400" b="1"/>
          </a:p>
          <a:p>
            <a:pPr algn="ctr" eaLnBrk="1" hangingPunct="1">
              <a:lnSpc>
                <a:spcPct val="80000"/>
              </a:lnSpc>
            </a:pPr>
            <a:r>
              <a:rPr lang="de-CH" sz="1400" b="1"/>
              <a:t>Berufsprüfung</a:t>
            </a:r>
          </a:p>
          <a:p>
            <a:pPr algn="ctr" eaLnBrk="1" hangingPunct="1">
              <a:lnSpc>
                <a:spcPct val="80000"/>
              </a:lnSpc>
            </a:pPr>
            <a:r>
              <a:rPr lang="de-CH" sz="1400" b="1"/>
              <a:t>Fachausweise</a:t>
            </a:r>
          </a:p>
          <a:p>
            <a:pPr algn="ctr" eaLnBrk="1" hangingPunct="1">
              <a:lnSpc>
                <a:spcPct val="80000"/>
              </a:lnSpc>
            </a:pPr>
            <a:endParaRPr lang="de-CH" sz="1400" b="1"/>
          </a:p>
          <a:p>
            <a:pPr algn="ctr" eaLnBrk="1" hangingPunct="1">
              <a:lnSpc>
                <a:spcPct val="80000"/>
              </a:lnSpc>
            </a:pPr>
            <a:endParaRPr lang="de-CH" sz="1400" b="1"/>
          </a:p>
        </p:txBody>
      </p:sp>
      <p:sp>
        <p:nvSpPr>
          <p:cNvPr id="5142" name="Text Box 70"/>
          <p:cNvSpPr txBox="1">
            <a:spLocks noChangeArrowheads="1"/>
          </p:cNvSpPr>
          <p:nvPr/>
        </p:nvSpPr>
        <p:spPr bwMode="auto">
          <a:xfrm>
            <a:off x="468313" y="5206203"/>
            <a:ext cx="1582737" cy="577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tIns="82800" bIns="82800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1400" b="1"/>
              <a:t>Eidg. Berufs-attest EBA</a:t>
            </a:r>
          </a:p>
        </p:txBody>
      </p:sp>
      <p:sp>
        <p:nvSpPr>
          <p:cNvPr id="5144" name="Text Box 77"/>
          <p:cNvSpPr txBox="1">
            <a:spLocks noChangeArrowheads="1"/>
          </p:cNvSpPr>
          <p:nvPr/>
        </p:nvSpPr>
        <p:spPr bwMode="auto">
          <a:xfrm>
            <a:off x="7667625" y="4774403"/>
            <a:ext cx="1368425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de-CH" sz="1400"/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CH" sz="1400" b="1"/>
              <a:t>Gymnasium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de-CH" sz="1400" b="1"/>
              <a:t>GYM</a:t>
            </a:r>
          </a:p>
        </p:txBody>
      </p:sp>
      <p:graphicFrame>
        <p:nvGraphicFramePr>
          <p:cNvPr id="83000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81245"/>
              </p:ext>
            </p:extLst>
          </p:nvPr>
        </p:nvGraphicFramePr>
        <p:xfrm>
          <a:off x="2195512" y="4774403"/>
          <a:ext cx="2591546" cy="1095375"/>
        </p:xfrm>
        <a:graphic>
          <a:graphicData uri="http://schemas.openxmlformats.org/drawingml/2006/table">
            <a:tbl>
              <a:tblPr/>
              <a:tblGrid>
                <a:gridCol w="1295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de-CH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C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EFZ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mit Berufs-maturität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EFZ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ohne Berufs-maturität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55" name="Line 17"/>
          <p:cNvSpPr>
            <a:spLocks noChangeShapeType="1"/>
          </p:cNvSpPr>
          <p:nvPr/>
        </p:nvSpPr>
        <p:spPr bwMode="auto">
          <a:xfrm flipV="1">
            <a:off x="4174801" y="4580950"/>
            <a:ext cx="0" cy="180000"/>
          </a:xfrm>
          <a:prstGeom prst="line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5156" name="Line 65"/>
          <p:cNvSpPr>
            <a:spLocks noChangeShapeType="1"/>
          </p:cNvSpPr>
          <p:nvPr/>
        </p:nvSpPr>
        <p:spPr bwMode="auto">
          <a:xfrm flipV="1">
            <a:off x="2842236" y="3837778"/>
            <a:ext cx="0" cy="936625"/>
          </a:xfrm>
          <a:prstGeom prst="line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5" name="Line 40">
            <a:extLst>
              <a:ext uri="{FF2B5EF4-FFF2-40B4-BE49-F238E27FC236}">
                <a16:creationId xmlns:a16="http://schemas.microsoft.com/office/drawing/2014/main" id="{10ABC50E-D911-43A2-B767-2380C5E038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27667" y="3548853"/>
            <a:ext cx="0" cy="703262"/>
          </a:xfrm>
          <a:prstGeom prst="line">
            <a:avLst/>
          </a:prstGeom>
          <a:noFill/>
          <a:ln w="60325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de-CH"/>
          </a:p>
        </p:txBody>
      </p:sp>
      <p:sp>
        <p:nvSpPr>
          <p:cNvPr id="36" name="Line 65">
            <a:extLst>
              <a:ext uri="{FF2B5EF4-FFF2-40B4-BE49-F238E27FC236}">
                <a16:creationId xmlns:a16="http://schemas.microsoft.com/office/drawing/2014/main" id="{C57C91E9-3030-4F7C-9F86-22DAA9F42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206" y="3830197"/>
            <a:ext cx="3136324" cy="3281"/>
          </a:xfrm>
          <a:prstGeom prst="line">
            <a:avLst/>
          </a:prstGeom>
          <a:noFill/>
          <a:ln w="6032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7" name="Line 65">
            <a:extLst>
              <a:ext uri="{FF2B5EF4-FFF2-40B4-BE49-F238E27FC236}">
                <a16:creationId xmlns:a16="http://schemas.microsoft.com/office/drawing/2014/main" id="{1A84F2A0-88BA-4E36-B01D-B1B4D578B1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3065" y="4270513"/>
            <a:ext cx="516850" cy="0"/>
          </a:xfrm>
          <a:prstGeom prst="line">
            <a:avLst/>
          </a:prstGeom>
          <a:noFill/>
          <a:ln w="6032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8" name="Line 65">
            <a:extLst>
              <a:ext uri="{FF2B5EF4-FFF2-40B4-BE49-F238E27FC236}">
                <a16:creationId xmlns:a16="http://schemas.microsoft.com/office/drawing/2014/main" id="{44B33F40-FBE6-4839-B9E3-532D0602DF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6413" y="3826918"/>
            <a:ext cx="1207974" cy="3279"/>
          </a:xfrm>
          <a:prstGeom prst="line">
            <a:avLst/>
          </a:prstGeom>
          <a:noFill/>
          <a:ln w="60325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9" name="Line 40">
            <a:extLst>
              <a:ext uri="{FF2B5EF4-FFF2-40B4-BE49-F238E27FC236}">
                <a16:creationId xmlns:a16="http://schemas.microsoft.com/office/drawing/2014/main" id="{BB7D7FEB-518A-4336-AD8B-98CF1DA08E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36167" y="3524478"/>
            <a:ext cx="0" cy="211674"/>
          </a:xfrm>
          <a:prstGeom prst="line">
            <a:avLst/>
          </a:prstGeom>
          <a:noFill/>
          <a:ln w="60325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DE5BEC-626E-E4E5-7031-3509CFDB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AA8F8D-DA11-4B8B-A517-7E0D555D78E8}" type="datetime4">
              <a:rPr lang="de-DE" smtClean="0"/>
              <a:t>2. November 2023</a:t>
            </a:fld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820914-C0AD-824F-019E-024E9788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E20D7-50EE-4B28-B827-EF7C87F479E7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30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25" grpId="0" animBg="1"/>
      <p:bldP spid="5126" grpId="0" animBg="1"/>
      <p:bldP spid="5128" grpId="0" animBg="1"/>
      <p:bldP spid="5130" grpId="0" animBg="1"/>
      <p:bldP spid="5134" grpId="0" animBg="1"/>
      <p:bldP spid="5138" grpId="0" animBg="1"/>
      <p:bldP spid="2" grpId="0" animBg="1"/>
      <p:bldP spid="5140" grpId="0" animBg="1"/>
      <p:bldP spid="5141" grpId="0" animBg="1"/>
      <p:bldP spid="5142" grpId="0" animBg="1"/>
      <p:bldP spid="5144" grpId="0" animBg="1"/>
      <p:bldP spid="5155" grpId="0" animBg="1"/>
      <p:bldP spid="5156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A5CE873-DF1D-6669-E21B-BFB550F180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9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92B284D-AB49-0233-C59A-CC18B7E2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Vorteile der Berufsmatur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ACFD67-4501-CB5B-F4F0-220304AD6B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Beruf erlernen und gleichzeitig die Schulbildung </a:t>
            </a:r>
            <a:r>
              <a:rPr lang="de-DE" dirty="0" err="1"/>
              <a:t>vergrössern</a:t>
            </a:r>
            <a:endParaRPr lang="de-DE" dirty="0"/>
          </a:p>
          <a:p>
            <a:r>
              <a:rPr lang="de-DE" dirty="0"/>
              <a:t>BM-Richtung ist auf den Beruf zugeschnitten </a:t>
            </a:r>
            <a:br>
              <a:rPr lang="de-DE" dirty="0"/>
            </a:br>
            <a:r>
              <a:rPr lang="de-DE" dirty="0"/>
              <a:t>(z.B. technischer Beruf = technische BM)</a:t>
            </a:r>
          </a:p>
          <a:p>
            <a:r>
              <a:rPr lang="de-DE" dirty="0"/>
              <a:t>Zwei Abschlüsse nach maximal vier Jahren: Eidgenössisches Fähigkeitszeugnis EFZ und Berufsmaturitätszeugnis</a:t>
            </a:r>
          </a:p>
          <a:p>
            <a:r>
              <a:rPr lang="de-DE" dirty="0"/>
              <a:t>Eintrittsticket für die Fachhochschule</a:t>
            </a:r>
          </a:p>
        </p:txBody>
      </p:sp>
    </p:spTree>
    <p:extLst>
      <p:ext uri="{BB962C8B-B14F-4D97-AF65-F5344CB8AC3E}">
        <p14:creationId xmlns:p14="http://schemas.microsoft.com/office/powerpoint/2010/main" val="1644892634"/>
      </p:ext>
    </p:extLst>
  </p:cSld>
  <p:clrMapOvr>
    <a:masterClrMapping/>
  </p:clrMapOvr>
</p:sld>
</file>

<file path=ppt/theme/theme1.xml><?xml version="1.0" encoding="utf-8"?>
<a:theme xmlns:a="http://schemas.openxmlformats.org/drawingml/2006/main" name="PPT_BKSD_Gewerblich_industrielle Berufsfachschule Liesta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orlage_Präsentation_BKSD_GIBML_3_4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3678D396B7D9478382EAC67F631F82" ma:contentTypeVersion="0" ma:contentTypeDescription="Ein neues Dokument erstellen." ma:contentTypeScope="" ma:versionID="247498c29d9886155dd5d363b3c8ed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4AE983-F3CA-4AC9-9743-41F501EBA361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PPT_BKSD_Gwerblich_industrielle_Berufsfachschule_Muttenz</Template>
  <TotalTime>0</TotalTime>
  <Words>561</Words>
  <Application>Microsoft Office PowerPoint</Application>
  <PresentationFormat>Bildschirmpräsentation (4:3)</PresentationFormat>
  <Paragraphs>191</Paragraphs>
  <Slides>17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PPT_BKSD_Gewerblich_industrielle Berufsfachschule Liestal</vt:lpstr>
      <vt:lpstr>Vorlage_Präsentation_BKSD_GIBML_3_4</vt:lpstr>
      <vt:lpstr>Berufslehre mit Berufsmaturität – Herzlich willkommen!</vt:lpstr>
      <vt:lpstr>PowerPoint-Präsentation</vt:lpstr>
      <vt:lpstr>Aus der Praxis  für die Praxis: Die Berufslehre</vt:lpstr>
      <vt:lpstr>PowerPoint-Präsentation</vt:lpstr>
      <vt:lpstr>Vorteile einer Berufslehre</vt:lpstr>
      <vt:lpstr>PowerPoint-Präsentation</vt:lpstr>
      <vt:lpstr>Wege in eine Hochschulausbildung</vt:lpstr>
      <vt:lpstr>PowerPoint-Präsentation</vt:lpstr>
      <vt:lpstr>Vorteile der Berufsmatur</vt:lpstr>
      <vt:lpstr>PowerPoint-Präsentation</vt:lpstr>
      <vt:lpstr>Beispiel: BM-Fächer an der technischen BM</vt:lpstr>
      <vt:lpstr>Aufnahmebedingungen für die BM</vt:lpstr>
      <vt:lpstr>PowerPoint-Präsentation</vt:lpstr>
      <vt:lpstr>Kontakte</vt:lpstr>
      <vt:lpstr>Nützliche Links</vt:lpstr>
      <vt:lpstr>Fragen?</vt:lpstr>
      <vt:lpstr>PowerPoint-Präsentation</vt:lpstr>
    </vt:vector>
  </TitlesOfParts>
  <Company>Kantonale Verwaltungen 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Gutherz, Christopher BKSD</dc:creator>
  <cp:lastModifiedBy>Seebacher, Stephanie (SekTW)</cp:lastModifiedBy>
  <cp:revision>4</cp:revision>
  <cp:lastPrinted>2023-10-18T12:34:16Z</cp:lastPrinted>
  <dcterms:created xsi:type="dcterms:W3CDTF">2016-11-23T10:02:37Z</dcterms:created>
  <dcterms:modified xsi:type="dcterms:W3CDTF">2023-11-02T10:56:38Z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0x010100733678D396B7D9478382EAC67F631F82</vt:lpwstr>
  </property>
</Properties>
</file>